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notesMasterIdLst>
    <p:notesMasterId r:id="rId32"/>
  </p:notesMasterIdLst>
  <p:sldIdLst>
    <p:sldId id="256" r:id="rId2"/>
    <p:sldId id="272" r:id="rId3"/>
    <p:sldId id="257" r:id="rId4"/>
    <p:sldId id="258" r:id="rId5"/>
    <p:sldId id="259" r:id="rId6"/>
    <p:sldId id="264" r:id="rId7"/>
    <p:sldId id="260" r:id="rId8"/>
    <p:sldId id="275" r:id="rId9"/>
    <p:sldId id="263" r:id="rId10"/>
    <p:sldId id="273" r:id="rId11"/>
    <p:sldId id="274" r:id="rId12"/>
    <p:sldId id="276" r:id="rId13"/>
    <p:sldId id="261" r:id="rId14"/>
    <p:sldId id="262" r:id="rId15"/>
    <p:sldId id="265" r:id="rId16"/>
    <p:sldId id="266" r:id="rId17"/>
    <p:sldId id="267" r:id="rId18"/>
    <p:sldId id="268" r:id="rId19"/>
    <p:sldId id="269" r:id="rId20"/>
    <p:sldId id="270" r:id="rId21"/>
    <p:sldId id="285" r:id="rId22"/>
    <p:sldId id="277" r:id="rId23"/>
    <p:sldId id="278" r:id="rId24"/>
    <p:sldId id="279" r:id="rId25"/>
    <p:sldId id="280" r:id="rId26"/>
    <p:sldId id="286" r:id="rId27"/>
    <p:sldId id="281" r:id="rId28"/>
    <p:sldId id="282" r:id="rId29"/>
    <p:sldId id="283" r:id="rId30"/>
    <p:sldId id="28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7" autoAdjust="0"/>
    <p:restoredTop sz="94660"/>
  </p:normalViewPr>
  <p:slideViewPr>
    <p:cSldViewPr>
      <p:cViewPr varScale="1">
        <p:scale>
          <a:sx n="83" d="100"/>
          <a:sy n="83" d="100"/>
        </p:scale>
        <p:origin x="-149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447485-D7BA-4E08-B491-C2E1E11C7827}" type="datetimeFigureOut">
              <a:rPr lang="en-US" smtClean="0"/>
              <a:pPr/>
              <a:t>2/6/2014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FBFC85-5452-4EA5-9865-B46E08CCA2E6}" type="slidenum">
              <a:rPr lang="en-US" smtClean="0"/>
              <a:pPr/>
              <a:t>‹#›</a:t>
            </a:fld>
            <a:endParaRPr lang="en-US"/>
          </a:p>
        </p:txBody>
      </p:sp>
    </p:spTree>
    <p:extLst>
      <p:ext uri="{BB962C8B-B14F-4D97-AF65-F5344CB8AC3E}">
        <p14:creationId xmlns:p14="http://schemas.microsoft.com/office/powerpoint/2010/main" val="271297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FBFC85-5452-4EA5-9865-B46E08CCA2E6}" type="slidenum">
              <a:rPr lang="en-US" smtClean="0"/>
              <a:pPr/>
              <a:t>8</a:t>
            </a:fld>
            <a:endParaRPr lang="en-US"/>
          </a:p>
        </p:txBody>
      </p:sp>
    </p:spTree>
    <p:extLst>
      <p:ext uri="{BB962C8B-B14F-4D97-AF65-F5344CB8AC3E}">
        <p14:creationId xmlns:p14="http://schemas.microsoft.com/office/powerpoint/2010/main" val="3912935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EC6A532-56E6-4F39-B7E8-161EC84FCEB7}" type="slidenum">
              <a:rPr lang="en-US" smtClean="0"/>
              <a:pPr/>
              <a:t>15</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BD13B80-141F-445B-A38E-C486B01A4799}" type="slidenum">
              <a:rPr lang="en-US" smtClean="0"/>
              <a:pPr/>
              <a:t>16</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E5DE97F-C66E-4354-AF57-892C4BF963BB}" type="slidenum">
              <a:rPr lang="en-US" smtClean="0"/>
              <a:pPr/>
              <a:t>17</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0A7CE4C-5BF7-44DF-B123-8E2487788AAA}" type="slidenum">
              <a:rPr lang="en-US" smtClean="0"/>
              <a:pPr/>
              <a:t>19</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05105FC-370B-4C94-86CC-DF7E18570F07}" type="slidenum">
              <a:rPr lang="en-US" smtClean="0"/>
              <a:pPr/>
              <a:t>20</a:t>
            </a:fld>
            <a:endParaRPr lang="en-U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miter lim="800000"/>
            <a:headEnd/>
            <a:tailEnd/>
          </a:ln>
        </p:spPr>
        <p:txBody>
          <a:bodyPr/>
          <a:lstStyle/>
          <a:p>
            <a:fld id="{5F6BA3CA-4FF8-46D6-ACC5-D63487FF163C}" type="slidenum">
              <a:rPr lang="en-US" smtClean="0"/>
              <a:pPr/>
              <a:t>23</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miter lim="800000"/>
            <a:headEnd/>
            <a:tailEnd/>
          </a:ln>
        </p:spPr>
        <p:txBody>
          <a:bodyPr/>
          <a:lstStyle/>
          <a:p>
            <a:fld id="{79B8670A-FE37-4AB6-ACDB-E4739ADD210D}" type="slidenum">
              <a:rPr lang="en-US" smtClean="0"/>
              <a:pPr/>
              <a:t>24</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miter lim="800000"/>
            <a:headEnd/>
            <a:tailEnd/>
          </a:ln>
        </p:spPr>
        <p:txBody>
          <a:bodyPr/>
          <a:lstStyle/>
          <a:p>
            <a:fld id="{00698919-C914-4E28-A6B0-AE9CEF62F5B7}" type="slidenum">
              <a:rPr lang="en-US" smtClean="0"/>
              <a:pPr/>
              <a:t>25</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9C4A681-142E-4195-AD95-EB5284116B71}" type="datetimeFigureOut">
              <a:rPr lang="en-US" smtClean="0"/>
              <a:pPr/>
              <a:t>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AB2B-B086-449D-95AE-F7F5436C4948}"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C4A681-142E-4195-AD95-EB5284116B71}" type="datetimeFigureOut">
              <a:rPr lang="en-US" smtClean="0"/>
              <a:pPr/>
              <a:t>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AB2B-B086-449D-95AE-F7F5436C494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C4A681-142E-4195-AD95-EB5284116B71}" type="datetimeFigureOut">
              <a:rPr lang="en-US" smtClean="0"/>
              <a:pPr/>
              <a:t>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AB2B-B086-449D-95AE-F7F5436C494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C4A681-142E-4195-AD95-EB5284116B71}" type="datetimeFigureOut">
              <a:rPr lang="en-US" smtClean="0"/>
              <a:pPr/>
              <a:t>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AB2B-B086-449D-95AE-F7F5436C494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C4A681-142E-4195-AD95-EB5284116B71}" type="datetimeFigureOut">
              <a:rPr lang="en-US" smtClean="0"/>
              <a:pPr/>
              <a:t>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AB2B-B086-449D-95AE-F7F5436C4948}"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9C4A681-142E-4195-AD95-EB5284116B71}" type="datetimeFigureOut">
              <a:rPr lang="en-US" smtClean="0"/>
              <a:pPr/>
              <a:t>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2AB2B-B086-449D-95AE-F7F5436C494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9C4A681-142E-4195-AD95-EB5284116B71}" type="datetimeFigureOut">
              <a:rPr lang="en-US" smtClean="0"/>
              <a:pPr/>
              <a:t>2/6/2014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2AB2B-B086-449D-95AE-F7F5436C4948}"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C4A681-142E-4195-AD95-EB5284116B71}" type="datetimeFigureOut">
              <a:rPr lang="en-US" smtClean="0"/>
              <a:pPr/>
              <a:t>2/6/2014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2AB2B-B086-449D-95AE-F7F5436C494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C4A681-142E-4195-AD95-EB5284116B71}" type="datetimeFigureOut">
              <a:rPr lang="en-US" smtClean="0"/>
              <a:pPr/>
              <a:t>2/6/2014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2AB2B-B086-449D-95AE-F7F5436C494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C4A681-142E-4195-AD95-EB5284116B71}" type="datetimeFigureOut">
              <a:rPr lang="en-US" smtClean="0"/>
              <a:pPr/>
              <a:t>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2AB2B-B086-449D-95AE-F7F5436C4948}"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C4A681-142E-4195-AD95-EB5284116B71}" type="datetimeFigureOut">
              <a:rPr lang="en-US" smtClean="0"/>
              <a:pPr/>
              <a:t>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2AB2B-B086-449D-95AE-F7F5436C494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49C4A681-142E-4195-AD95-EB5284116B71}" type="datetimeFigureOut">
              <a:rPr lang="en-US" smtClean="0"/>
              <a:pPr/>
              <a:t>2/6/2014</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6512AB2B-B086-449D-95AE-F7F5436C494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hyperlink" Target="http://www.google.com/url?sa=i&amp;rct=j&amp;q=&amp;esrc=s&amp;frm=1&amp;source=images&amp;cd=&amp;cad=rja&amp;docid=1qhqENTI08C6sM&amp;tbnid=5Py4WHfMqSeDTM:&amp;ved=0CAUQjRw&amp;url=http://hatestock.deviantart.com/art/Fire-stock-7-94404864&amp;ei=VKIJUbjRHMrN0AHh0oHYDA&amp;bvm=bv.41642243,d.dmQ&amp;psig=AFQjCNHe9Lly7qIYPvaww81reO8M9MwjUg&amp;ust=1359672262424852" TargetMode="Externa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hyperlink" Target="http://www.google.com/url?sa=i&amp;rct=j&amp;q=&amp;esrc=s&amp;frm=1&amp;source=images&amp;cd=&amp;cad=rja&amp;docid=Wt1siggsY3dcDM&amp;tbnid=qUPpZdMw0XlDbM:&amp;ved=0CAUQjRw&amp;url=http://www.weironline.net/chemcentral/labs/precipLAB.html&amp;ei=O6MJUf3KKJHH0AH01YGADQ&amp;bvm=bv.41642243,d.dmQ&amp;psig=AFQjCNFR_BqYIQ4Iosr9PdE4G8IMm_U-rA&amp;ust=1359672493898958"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hyperlink" Target="http://www.youtube.com/watch?v=BhO8kGrc4dg"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s://www.google.com/url?sa=i&amp;rct=j&amp;q=&amp;esrc=s&amp;frm=1&amp;source=images&amp;cd=&amp;cad=rja&amp;docid=pQJdmwyPM0rGXM&amp;tbnid=9BMVGsJ1JNwGoM:&amp;ved=0CAUQjRw&amp;url=https://jedwardschem.wikispaces.com/Lavoisier+4&amp;ei=8QILUc2uIaaO0QG9sIHwBw&amp;bvm=bv.41642243,d.dmQ&amp;psig=AFQjCNHlX-4KyyXJczqhsUnlFZr0A0DM2Q&amp;ust=1359762529690308" TargetMode="Externa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29.w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31.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30.wmf"/><Relationship Id="rId4"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33.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32.wmf"/><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35.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34.wmf"/><Relationship Id="rId4" Type="http://schemas.openxmlformats.org/officeDocument/2006/relationships/oleObject" Target="../embeddings/oleObject6.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7.wmf"/><Relationship Id="rId5" Type="http://schemas.openxmlformats.org/officeDocument/2006/relationships/oleObject" Target="../embeddings/oleObject9.bin"/><Relationship Id="rId4" Type="http://schemas.openxmlformats.org/officeDocument/2006/relationships/image" Target="../media/image36.wm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39.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1.bin"/><Relationship Id="rId5" Type="http://schemas.openxmlformats.org/officeDocument/2006/relationships/image" Target="../media/image38.wmf"/><Relationship Id="rId4"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48.wmf"/><Relationship Id="rId4" Type="http://schemas.openxmlformats.org/officeDocument/2006/relationships/oleObject" Target="../embeddings/oleObject12.bin"/></Relationships>
</file>

<file path=ppt/slides/_rels/slide2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youtube.com/watch?v=JsoawKguU6A"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hyperlink" Target="http://www.bing.com/videos/search?q=activation+energy+video&amp;mid=CC5874704F3D6F93469CCC5874704F3D6F93469C&amp;view=detail&amp;FORM=VIRE7"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png"/><Relationship Id="rId1" Type="http://schemas.openxmlformats.org/officeDocument/2006/relationships/slideLayout" Target="../slideLayouts/slideLayout6.xml"/><Relationship Id="rId5" Type="http://schemas.openxmlformats.org/officeDocument/2006/relationships/image" Target="../media/image9.jpeg"/><Relationship Id="rId4" Type="http://schemas.openxmlformats.org/officeDocument/2006/relationships/hyperlink" Target="http://www.google.com/url?sa=i&amp;rct=j&amp;q=&amp;esrc=s&amp;frm=1&amp;source=images&amp;cd=&amp;cad=rja&amp;docid=CZtqbSbZGbJdnM&amp;tbnid=nHsC_4R6mu2BEM:&amp;ved=0CAUQjRw&amp;url=http://apchemcyhs.wikispaces.com/NonmetalsAA&amp;ei=ueUKUf3zCbDx0wG42oDQDA&amp;bvm=bv.41642243,d.dmQ&amp;psig=AFQjCNGxS-wKBtTda2AFglEPb5s0hs6-mw&amp;ust=1359755059512920"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3.jpeg"/><Relationship Id="rId2" Type="http://schemas.openxmlformats.org/officeDocument/2006/relationships/image" Target="../media/image24.png"/><Relationship Id="rId1" Type="http://schemas.openxmlformats.org/officeDocument/2006/relationships/slideLayout" Target="../slideLayouts/slideLayout6.xml"/><Relationship Id="rId6" Type="http://schemas.openxmlformats.org/officeDocument/2006/relationships/hyperlink" Target="http://www.google.com/url?sa=i&amp;rct=j&amp;q=&amp;esrc=s&amp;frm=1&amp;source=images&amp;cd=&amp;cad=rja&amp;docid=QjtOoRP9RjNYVM&amp;tbnid=UC0Zg-myRqPnvM:&amp;ved=0CAUQjRw&amp;url=http://whenchemistsattack.com/tag/exothermic-reactions/&amp;ei=xekKUefLNuW90QGjyIGYCw&amp;bvm=bv.41642243,d.dmQ&amp;psig=AFQjCNGUGz5WiQlPsUJeFYVW8p5cufAB0w&amp;ust=1359756055551719" TargetMode="External"/><Relationship Id="rId5" Type="http://schemas.openxmlformats.org/officeDocument/2006/relationships/image" Target="../media/image22.jpeg"/><Relationship Id="rId4" Type="http://schemas.openxmlformats.org/officeDocument/2006/relationships/hyperlink" Target="http://www.google.com/url?sa=i&amp;rct=j&amp;q=&amp;esrc=s&amp;frm=1&amp;source=images&amp;cd=&amp;cad=rja&amp;docid=Xjb_zmVxuKR9LM&amp;tbnid=UkIrp8QFcobOZM:&amp;ved=0CAUQjRw&amp;url=http://fphoto.photoshelter.com/image/I0000HRNO7.CBp1E&amp;ei=WekKUZfGGZKD0QHMpoGgCQ&amp;bvm=bv.41642243,d.dmQ&amp;psig=AFQjCNF71TpqpjhI8Yjmr1VNrQ4oXsO7rA&amp;ust=1359755929159632"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R6bBs2D0cpA"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google.com/url?sa=i&amp;rct=j&amp;q=&amp;esrc=s&amp;frm=1&amp;source=images&amp;cd=&amp;cad=rja&amp;docid=jMLQHmmSbnhaNM&amp;tbnid=bqHl-EW7L67gTM:&amp;ved=0CAUQjRw&amp;url=http://www.chemistry-reference.com/pdictable/q_elements.asp?Symbol=Cu&amp;ei=Vg0LUcTrOZKv0AG_r4Ag&amp;bvm=bv.41642243,d.dmQ&amp;psig=AFQjCNFORuegloWLDtPz2fMl3mRoRJmX2g&amp;ust=1359765176598113" TargetMode="External"/><Relationship Id="rId1" Type="http://schemas.openxmlformats.org/officeDocument/2006/relationships/slideLayout" Target="../slideLayouts/slideLayout6.xml"/><Relationship Id="rId5" Type="http://schemas.openxmlformats.org/officeDocument/2006/relationships/image" Target="../media/image25.jpeg"/><Relationship Id="rId4" Type="http://schemas.openxmlformats.org/officeDocument/2006/relationships/hyperlink" Target="http://www.google.com/url?sa=i&amp;rct=j&amp;q=&amp;esrc=s&amp;frm=1&amp;source=images&amp;cd=&amp;cad=rja&amp;docid=32JS647Nx6_F6M&amp;tbnid=bhTIkc5GaiID4M:&amp;ved=0CAUQjRw&amp;url=http://bchemistry0910.wordpress.com/category/uncategorized/page/8/&amp;ei=0A4LUcCeIoeB0AGviIGAAw&amp;bvm=bv.41642243,bs.1,d.dmQ&amp;psig=AFQjCNHjLRW-KKR_aEkykX03AcYgLXWc-g&amp;ust=135976555152811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6</a:t>
            </a:r>
            <a:endParaRPr lang="en-US" dirty="0"/>
          </a:p>
        </p:txBody>
      </p:sp>
      <p:sp>
        <p:nvSpPr>
          <p:cNvPr id="3" name="Subtitle 2"/>
          <p:cNvSpPr>
            <a:spLocks noGrp="1"/>
          </p:cNvSpPr>
          <p:nvPr>
            <p:ph type="subTitle" idx="1"/>
          </p:nvPr>
        </p:nvSpPr>
        <p:spPr>
          <a:xfrm>
            <a:off x="990600" y="3429000"/>
            <a:ext cx="6400800" cy="1752600"/>
          </a:xfrm>
        </p:spPr>
        <p:txBody>
          <a:bodyPr/>
          <a:lstStyle/>
          <a:p>
            <a:r>
              <a:rPr lang="en-US" dirty="0" smtClean="0"/>
              <a:t>Chemical Reactions and Equations</a:t>
            </a:r>
            <a:endParaRPr lang="en-US" dirty="0"/>
          </a:p>
        </p:txBody>
      </p:sp>
      <p:pic>
        <p:nvPicPr>
          <p:cNvPr id="1028" name="Picture 4" descr="http://www.deviantart.com/download/94404864/Fire_stock_7_by_hatestock.jpg">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7025" b="7137"/>
          <a:stretch/>
        </p:blipFill>
        <p:spPr bwMode="auto">
          <a:xfrm>
            <a:off x="1031399" y="4602124"/>
            <a:ext cx="1467559" cy="148209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weironline.net/chemcentral/Images/precipitate2.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00600" y="4602123"/>
            <a:ext cx="1424066" cy="148209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encrypted-tbn2.gstatic.com/images?q=tbn:ANd9GcRwut4WFiNk0vHiZpq4t8u5hE5dNhZwA2fKnEDdT02hzqBx19d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27786" y="4602123"/>
            <a:ext cx="1482089" cy="148209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encrypted-tbn2.gstatic.com/images?q=tbn:ANd9GcQTcE_MtgorV8oPph5DCKXOvgWtKLapOkjASKLykDEjJT7XhrTDJQ"/>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1829"/>
          <a:stretch/>
        </p:blipFill>
        <p:spPr bwMode="auto">
          <a:xfrm>
            <a:off x="3002079" y="4620817"/>
            <a:ext cx="1295400" cy="1463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17775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 y="152400"/>
            <a:ext cx="8229600" cy="990600"/>
          </a:xfrm>
        </p:spPr>
        <p:txBody>
          <a:bodyPr/>
          <a:lstStyle/>
          <a:p>
            <a:r>
              <a:rPr lang="en-US" dirty="0" smtClean="0"/>
              <a:t>Physical States of Ionic Compounds</a:t>
            </a:r>
            <a:endParaRPr lang="en-US" dirty="0"/>
          </a:p>
        </p:txBody>
      </p:sp>
      <p:sp>
        <p:nvSpPr>
          <p:cNvPr id="3" name="Rectangle 2"/>
          <p:cNvSpPr/>
          <p:nvPr/>
        </p:nvSpPr>
        <p:spPr>
          <a:xfrm>
            <a:off x="358141" y="965952"/>
            <a:ext cx="8610600" cy="1384995"/>
          </a:xfrm>
          <a:prstGeom prst="rect">
            <a:avLst/>
          </a:prstGeom>
        </p:spPr>
        <p:txBody>
          <a:bodyPr wrap="square">
            <a:spAutoFit/>
          </a:bodyPr>
          <a:lstStyle/>
          <a:p>
            <a:r>
              <a:rPr lang="en-US" sz="2400" dirty="0"/>
              <a:t>Ionic Compounds</a:t>
            </a:r>
          </a:p>
          <a:p>
            <a:pPr marL="285750" indent="-285750">
              <a:buFont typeface="Courier New" pitchFamily="49" charset="0"/>
              <a:buChar char="o"/>
            </a:pPr>
            <a:r>
              <a:rPr lang="en-US" sz="2000" dirty="0"/>
              <a:t>Their physical state will be </a:t>
            </a:r>
            <a:endParaRPr lang="en-US" sz="2000" dirty="0" smtClean="0"/>
          </a:p>
          <a:p>
            <a:pPr marL="1200150" lvl="2" indent="-285750">
              <a:buFont typeface="Courier New" pitchFamily="49" charset="0"/>
              <a:buChar char="o"/>
            </a:pPr>
            <a:r>
              <a:rPr lang="en-US" sz="2000" dirty="0" smtClean="0"/>
              <a:t>(</a:t>
            </a:r>
            <a:r>
              <a:rPr lang="en-US" sz="2000" dirty="0" err="1"/>
              <a:t>aq</a:t>
            </a:r>
            <a:r>
              <a:rPr lang="en-US" sz="2000" dirty="0"/>
              <a:t>) = aqueous if they can dissolve in water </a:t>
            </a:r>
            <a:r>
              <a:rPr lang="en-US" sz="2000" dirty="0" smtClean="0"/>
              <a:t>(</a:t>
            </a:r>
            <a:r>
              <a:rPr lang="en-US" sz="2000" dirty="0" smtClean="0">
                <a:solidFill>
                  <a:schemeClr val="tx2">
                    <a:lumMod val="75000"/>
                  </a:schemeClr>
                </a:solidFill>
              </a:rPr>
              <a:t>soluble</a:t>
            </a:r>
            <a:r>
              <a:rPr lang="en-US" sz="2000" dirty="0" smtClean="0"/>
              <a:t>)</a:t>
            </a:r>
            <a:endParaRPr lang="en-US" sz="2000" dirty="0" smtClean="0"/>
          </a:p>
          <a:p>
            <a:pPr marL="1200150" lvl="2" indent="-285750">
              <a:buFont typeface="Courier New" pitchFamily="49" charset="0"/>
              <a:buChar char="o"/>
            </a:pPr>
            <a:r>
              <a:rPr lang="en-US" sz="2000" dirty="0" smtClean="0"/>
              <a:t> (</a:t>
            </a:r>
            <a:r>
              <a:rPr lang="en-US" sz="2000" dirty="0"/>
              <a:t>s) </a:t>
            </a:r>
            <a:r>
              <a:rPr lang="en-US" sz="2000" dirty="0" smtClean="0"/>
              <a:t>= solid if </a:t>
            </a:r>
            <a:r>
              <a:rPr lang="en-US" sz="2000" dirty="0"/>
              <a:t>they </a:t>
            </a:r>
            <a:r>
              <a:rPr lang="en-US" sz="2000" dirty="0" smtClean="0"/>
              <a:t>can’t (</a:t>
            </a:r>
            <a:r>
              <a:rPr lang="en-US" sz="2000" dirty="0" smtClean="0">
                <a:solidFill>
                  <a:schemeClr val="tx2">
                    <a:lumMod val="75000"/>
                  </a:schemeClr>
                </a:solidFill>
              </a:rPr>
              <a:t>insoluble</a:t>
            </a:r>
            <a:r>
              <a:rPr lang="en-US" sz="2000" dirty="0" smtClean="0"/>
              <a:t>)</a:t>
            </a:r>
            <a:endParaRPr lang="en-US" sz="2000" dirty="0"/>
          </a:p>
        </p:txBody>
      </p:sp>
      <p:sp>
        <p:nvSpPr>
          <p:cNvPr id="4" name="TextBox 3"/>
          <p:cNvSpPr txBox="1"/>
          <p:nvPr/>
        </p:nvSpPr>
        <p:spPr>
          <a:xfrm>
            <a:off x="990600" y="2948970"/>
            <a:ext cx="2743200" cy="1569660"/>
          </a:xfrm>
          <a:prstGeom prst="rect">
            <a:avLst/>
          </a:prstGeom>
          <a:noFill/>
        </p:spPr>
        <p:txBody>
          <a:bodyPr wrap="square" rtlCol="0">
            <a:spAutoFit/>
          </a:bodyPr>
          <a:lstStyle/>
          <a:p>
            <a:r>
              <a:rPr lang="en-US" sz="2400" dirty="0" smtClean="0"/>
              <a:t>Use this table to determine the solubility of ionic compounds:</a:t>
            </a:r>
            <a:endParaRPr lang="en-US" sz="2400"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71961" y="2486025"/>
            <a:ext cx="4791075" cy="437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6" descr="https://encrypted-tbn2.gstatic.com/images?q=tbn:ANd9GcRz1bc1mqLxxfrlzYnBQucYqERZZBUAtAX5m0F3hwnR5nIGceiQ"/>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887" t="9947" r="5210"/>
          <a:stretch/>
        </p:blipFill>
        <p:spPr bwMode="auto">
          <a:xfrm>
            <a:off x="1143000" y="4664391"/>
            <a:ext cx="1981200" cy="1520271"/>
          </a:xfrm>
          <a:prstGeom prst="rect">
            <a:avLst/>
          </a:prstGeom>
          <a:noFill/>
          <a:ln w="28575">
            <a:solidFill>
              <a:schemeClr val="accent1">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6504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Practice Problems</a:t>
            </a:r>
            <a:endParaRPr lang="en-US" dirty="0"/>
          </a:p>
        </p:txBody>
      </p:sp>
      <p:sp>
        <p:nvSpPr>
          <p:cNvPr id="4" name="TextBox 3"/>
          <p:cNvSpPr txBox="1"/>
          <p:nvPr/>
        </p:nvSpPr>
        <p:spPr>
          <a:xfrm>
            <a:off x="533400" y="1447800"/>
            <a:ext cx="7543800" cy="830997"/>
          </a:xfrm>
          <a:prstGeom prst="rect">
            <a:avLst/>
          </a:prstGeom>
          <a:noFill/>
        </p:spPr>
        <p:txBody>
          <a:bodyPr wrap="square" rtlCol="0">
            <a:spAutoFit/>
          </a:bodyPr>
          <a:lstStyle/>
          <a:p>
            <a:r>
              <a:rPr lang="en-US" sz="2400" dirty="0" smtClean="0"/>
              <a:t>What would be the physical states of the following substances if written in a chemical equation?</a:t>
            </a:r>
            <a:endParaRPr lang="en-US" sz="2400" dirty="0"/>
          </a:p>
        </p:txBody>
      </p:sp>
      <p:sp>
        <p:nvSpPr>
          <p:cNvPr id="6" name="TextBox 5"/>
          <p:cNvSpPr txBox="1"/>
          <p:nvPr/>
        </p:nvSpPr>
        <p:spPr>
          <a:xfrm>
            <a:off x="1066800" y="2819400"/>
            <a:ext cx="7520007" cy="1938992"/>
          </a:xfrm>
          <a:prstGeom prst="rect">
            <a:avLst/>
          </a:prstGeom>
          <a:noFill/>
        </p:spPr>
        <p:txBody>
          <a:bodyPr wrap="none" rtlCol="0">
            <a:spAutoFit/>
          </a:bodyPr>
          <a:lstStyle/>
          <a:p>
            <a:r>
              <a:rPr lang="en-US" sz="2400" dirty="0" smtClean="0"/>
              <a:t>PbI</a:t>
            </a:r>
            <a:r>
              <a:rPr lang="en-US" sz="2400" baseline="-25000" dirty="0" smtClean="0"/>
              <a:t>2</a:t>
            </a:r>
            <a:r>
              <a:rPr lang="en-US" sz="2400" dirty="0" smtClean="0"/>
              <a:t>  __________		KNO</a:t>
            </a:r>
            <a:r>
              <a:rPr lang="en-US" sz="2400" baseline="-25000" dirty="0" smtClean="0"/>
              <a:t>3           </a:t>
            </a:r>
            <a:r>
              <a:rPr lang="en-US" sz="2400" dirty="0" smtClean="0"/>
              <a:t>____________</a:t>
            </a:r>
          </a:p>
          <a:p>
            <a:endParaRPr lang="en-US" sz="2400" dirty="0"/>
          </a:p>
          <a:p>
            <a:r>
              <a:rPr lang="en-US" sz="2400" dirty="0" smtClean="0"/>
              <a:t>KI      __________		</a:t>
            </a:r>
            <a:r>
              <a:rPr lang="en-US" sz="2400" dirty="0"/>
              <a:t> </a:t>
            </a:r>
            <a:r>
              <a:rPr lang="en-US" sz="2400" dirty="0" err="1" smtClean="0"/>
              <a:t>Pb</a:t>
            </a:r>
            <a:r>
              <a:rPr lang="en-US" sz="2400" dirty="0" smtClean="0"/>
              <a:t>(NO</a:t>
            </a:r>
            <a:r>
              <a:rPr lang="en-US" sz="2400" baseline="-25000" dirty="0" smtClean="0"/>
              <a:t>3</a:t>
            </a:r>
            <a:r>
              <a:rPr lang="en-US" sz="2400" dirty="0" smtClean="0"/>
              <a:t>)</a:t>
            </a:r>
            <a:r>
              <a:rPr lang="en-US" sz="2400" baseline="-25000" dirty="0" smtClean="0"/>
              <a:t>2</a:t>
            </a:r>
            <a:r>
              <a:rPr lang="en-US" sz="2400" dirty="0" smtClean="0"/>
              <a:t>  ____________</a:t>
            </a:r>
            <a:endParaRPr lang="en-US" sz="2400" baseline="-25000" dirty="0" smtClean="0"/>
          </a:p>
          <a:p>
            <a:endParaRPr lang="en-US" sz="2400" dirty="0"/>
          </a:p>
          <a:p>
            <a:endParaRPr lang="en-US" sz="2400" dirty="0"/>
          </a:p>
        </p:txBody>
      </p:sp>
      <p:sp>
        <p:nvSpPr>
          <p:cNvPr id="7" name="TextBox 6"/>
          <p:cNvSpPr txBox="1"/>
          <p:nvPr/>
        </p:nvSpPr>
        <p:spPr>
          <a:xfrm>
            <a:off x="762000" y="4389060"/>
            <a:ext cx="5130572" cy="369332"/>
          </a:xfrm>
          <a:prstGeom prst="rect">
            <a:avLst/>
          </a:prstGeom>
          <a:noFill/>
        </p:spPr>
        <p:txBody>
          <a:bodyPr wrap="none" rtlCol="0">
            <a:spAutoFit/>
          </a:bodyPr>
          <a:lstStyle/>
          <a:p>
            <a:r>
              <a:rPr lang="en-US" dirty="0" smtClean="0"/>
              <a:t>Write the following equation with physical states:</a:t>
            </a:r>
            <a:endParaRPr lang="en-US" dirty="0"/>
          </a:p>
        </p:txBody>
      </p:sp>
      <p:sp>
        <p:nvSpPr>
          <p:cNvPr id="8" name="TextBox 7"/>
          <p:cNvSpPr txBox="1"/>
          <p:nvPr/>
        </p:nvSpPr>
        <p:spPr>
          <a:xfrm>
            <a:off x="792480" y="4758392"/>
            <a:ext cx="7162800" cy="646331"/>
          </a:xfrm>
          <a:prstGeom prst="rect">
            <a:avLst/>
          </a:prstGeom>
          <a:noFill/>
        </p:spPr>
        <p:txBody>
          <a:bodyPr wrap="square" rtlCol="0">
            <a:spAutoFit/>
          </a:bodyPr>
          <a:lstStyle/>
          <a:p>
            <a:r>
              <a:rPr lang="en-US" dirty="0" smtClean="0"/>
              <a:t>Lead (II) nitrate combines with potassium iodide to form potassium nitrate and lead (II) iodide. </a:t>
            </a:r>
            <a:endParaRPr lang="en-US" dirty="0"/>
          </a:p>
        </p:txBody>
      </p:sp>
      <p:sp>
        <p:nvSpPr>
          <p:cNvPr id="3" name="TextBox 2"/>
          <p:cNvSpPr txBox="1"/>
          <p:nvPr/>
        </p:nvSpPr>
        <p:spPr>
          <a:xfrm>
            <a:off x="2260486" y="2800767"/>
            <a:ext cx="1066800" cy="369332"/>
          </a:xfrm>
          <a:prstGeom prst="rect">
            <a:avLst/>
          </a:prstGeom>
          <a:noFill/>
        </p:spPr>
        <p:txBody>
          <a:bodyPr wrap="square" rtlCol="0">
            <a:spAutoFit/>
          </a:bodyPr>
          <a:lstStyle/>
          <a:p>
            <a:r>
              <a:rPr lang="en-US" dirty="0" smtClean="0"/>
              <a:t>(s)</a:t>
            </a:r>
            <a:endParaRPr lang="en-US" dirty="0"/>
          </a:p>
        </p:txBody>
      </p:sp>
      <p:sp>
        <p:nvSpPr>
          <p:cNvPr id="9" name="TextBox 8"/>
          <p:cNvSpPr txBox="1"/>
          <p:nvPr/>
        </p:nvSpPr>
        <p:spPr>
          <a:xfrm>
            <a:off x="2260486" y="3604230"/>
            <a:ext cx="1066800" cy="369332"/>
          </a:xfrm>
          <a:prstGeom prst="rect">
            <a:avLst/>
          </a:prstGeom>
          <a:noFill/>
        </p:spPr>
        <p:txBody>
          <a:bodyPr wrap="square" rtlCol="0">
            <a:spAutoFit/>
          </a:bodyPr>
          <a:lstStyle/>
          <a:p>
            <a:r>
              <a:rPr lang="en-US" dirty="0" smtClean="0"/>
              <a:t>(</a:t>
            </a:r>
            <a:r>
              <a:rPr lang="en-US" dirty="0" err="1" smtClean="0"/>
              <a:t>aq</a:t>
            </a:r>
            <a:r>
              <a:rPr lang="en-US" dirty="0" smtClean="0"/>
              <a:t>)</a:t>
            </a:r>
            <a:endParaRPr lang="en-US" dirty="0"/>
          </a:p>
        </p:txBody>
      </p:sp>
      <p:sp>
        <p:nvSpPr>
          <p:cNvPr id="10" name="TextBox 9"/>
          <p:cNvSpPr txBox="1"/>
          <p:nvPr/>
        </p:nvSpPr>
        <p:spPr>
          <a:xfrm>
            <a:off x="6477000" y="2800767"/>
            <a:ext cx="1066800" cy="369332"/>
          </a:xfrm>
          <a:prstGeom prst="rect">
            <a:avLst/>
          </a:prstGeom>
          <a:noFill/>
        </p:spPr>
        <p:txBody>
          <a:bodyPr wrap="square" rtlCol="0">
            <a:spAutoFit/>
          </a:bodyPr>
          <a:lstStyle/>
          <a:p>
            <a:r>
              <a:rPr lang="en-US" dirty="0" smtClean="0"/>
              <a:t>(</a:t>
            </a:r>
            <a:r>
              <a:rPr lang="en-US" dirty="0" err="1" smtClean="0"/>
              <a:t>aq</a:t>
            </a:r>
            <a:r>
              <a:rPr lang="en-US" dirty="0" smtClean="0"/>
              <a:t>)</a:t>
            </a:r>
            <a:endParaRPr lang="en-US" dirty="0"/>
          </a:p>
        </p:txBody>
      </p:sp>
      <p:sp>
        <p:nvSpPr>
          <p:cNvPr id="11" name="TextBox 10"/>
          <p:cNvSpPr txBox="1"/>
          <p:nvPr/>
        </p:nvSpPr>
        <p:spPr>
          <a:xfrm>
            <a:off x="6489586" y="3571964"/>
            <a:ext cx="1066800" cy="369332"/>
          </a:xfrm>
          <a:prstGeom prst="rect">
            <a:avLst/>
          </a:prstGeom>
          <a:noFill/>
        </p:spPr>
        <p:txBody>
          <a:bodyPr wrap="square" rtlCol="0">
            <a:spAutoFit/>
          </a:bodyPr>
          <a:lstStyle/>
          <a:p>
            <a:r>
              <a:rPr lang="en-US" dirty="0" smtClean="0"/>
              <a:t>(</a:t>
            </a:r>
            <a:r>
              <a:rPr lang="en-US" dirty="0" err="1" smtClean="0"/>
              <a:t>aq</a:t>
            </a:r>
            <a:r>
              <a:rPr lang="en-US" dirty="0" smtClean="0"/>
              <a:t>)</a:t>
            </a:r>
            <a:endParaRPr lang="en-US" dirty="0"/>
          </a:p>
        </p:txBody>
      </p:sp>
      <p:sp>
        <p:nvSpPr>
          <p:cNvPr id="5" name="TextBox 4"/>
          <p:cNvSpPr txBox="1"/>
          <p:nvPr/>
        </p:nvSpPr>
        <p:spPr>
          <a:xfrm>
            <a:off x="1447800" y="5943600"/>
            <a:ext cx="1628972" cy="369332"/>
          </a:xfrm>
          <a:prstGeom prst="rect">
            <a:avLst/>
          </a:prstGeom>
          <a:noFill/>
        </p:spPr>
        <p:txBody>
          <a:bodyPr wrap="none" rtlCol="0">
            <a:spAutoFit/>
          </a:bodyPr>
          <a:lstStyle/>
          <a:p>
            <a:r>
              <a:rPr lang="en-US" dirty="0" err="1" smtClean="0"/>
              <a:t>Pb</a:t>
            </a:r>
            <a:r>
              <a:rPr lang="en-US" dirty="0" smtClean="0"/>
              <a:t>(NO</a:t>
            </a:r>
            <a:r>
              <a:rPr lang="en-US" baseline="-25000" dirty="0" smtClean="0"/>
              <a:t>3</a:t>
            </a:r>
            <a:r>
              <a:rPr lang="en-US" dirty="0" smtClean="0"/>
              <a:t>)</a:t>
            </a:r>
            <a:r>
              <a:rPr lang="en-US" baseline="-25000" dirty="0" smtClean="0"/>
              <a:t>2(</a:t>
            </a:r>
            <a:r>
              <a:rPr lang="en-US" baseline="-25000" dirty="0" err="1" smtClean="0"/>
              <a:t>aq</a:t>
            </a:r>
            <a:r>
              <a:rPr lang="en-US" baseline="-25000" dirty="0" smtClean="0"/>
              <a:t>)   +</a:t>
            </a:r>
            <a:endParaRPr lang="en-US" baseline="-25000" dirty="0"/>
          </a:p>
        </p:txBody>
      </p:sp>
      <p:grpSp>
        <p:nvGrpSpPr>
          <p:cNvPr id="15" name="Group 14"/>
          <p:cNvGrpSpPr/>
          <p:nvPr/>
        </p:nvGrpSpPr>
        <p:grpSpPr>
          <a:xfrm>
            <a:off x="3136024" y="5958840"/>
            <a:ext cx="1237856" cy="369332"/>
            <a:chOff x="3136024" y="5958840"/>
            <a:chExt cx="1237856" cy="369332"/>
          </a:xfrm>
        </p:grpSpPr>
        <p:sp>
          <p:nvSpPr>
            <p:cNvPr id="12" name="TextBox 11"/>
            <p:cNvSpPr txBox="1"/>
            <p:nvPr/>
          </p:nvSpPr>
          <p:spPr>
            <a:xfrm>
              <a:off x="3136024" y="5958840"/>
              <a:ext cx="675185" cy="369332"/>
            </a:xfrm>
            <a:prstGeom prst="rect">
              <a:avLst/>
            </a:prstGeom>
            <a:noFill/>
          </p:spPr>
          <p:txBody>
            <a:bodyPr wrap="none" rtlCol="0">
              <a:spAutoFit/>
            </a:bodyPr>
            <a:lstStyle/>
            <a:p>
              <a:r>
                <a:rPr lang="en-US" dirty="0" smtClean="0"/>
                <a:t>KI</a:t>
              </a:r>
              <a:r>
                <a:rPr lang="en-US" baseline="-25000" dirty="0" smtClean="0"/>
                <a:t>(</a:t>
              </a:r>
              <a:r>
                <a:rPr lang="en-US" baseline="-25000" dirty="0" err="1" smtClean="0"/>
                <a:t>aq</a:t>
              </a:r>
              <a:r>
                <a:rPr lang="en-US" baseline="-25000" dirty="0" smtClean="0"/>
                <a:t>)</a:t>
              </a:r>
              <a:endParaRPr lang="en-US" baseline="-25000" dirty="0"/>
            </a:p>
          </p:txBody>
        </p:sp>
        <p:cxnSp>
          <p:nvCxnSpPr>
            <p:cNvPr id="14" name="Straight Arrow Connector 13"/>
            <p:cNvCxnSpPr/>
            <p:nvPr/>
          </p:nvCxnSpPr>
          <p:spPr>
            <a:xfrm>
              <a:off x="3886200" y="6128266"/>
              <a:ext cx="48768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4630688" y="5943600"/>
            <a:ext cx="1261884" cy="369332"/>
          </a:xfrm>
          <a:prstGeom prst="rect">
            <a:avLst/>
          </a:prstGeom>
          <a:noFill/>
        </p:spPr>
        <p:txBody>
          <a:bodyPr wrap="none" rtlCol="0">
            <a:spAutoFit/>
          </a:bodyPr>
          <a:lstStyle/>
          <a:p>
            <a:r>
              <a:rPr lang="en-US" dirty="0"/>
              <a:t>KNO</a:t>
            </a:r>
            <a:r>
              <a:rPr lang="en-US" baseline="-25000" dirty="0"/>
              <a:t>3</a:t>
            </a:r>
            <a:r>
              <a:rPr lang="en-US" baseline="-25000" dirty="0" smtClean="0"/>
              <a:t>(</a:t>
            </a:r>
            <a:r>
              <a:rPr lang="en-US" baseline="-25000" dirty="0" err="1" smtClean="0"/>
              <a:t>aq</a:t>
            </a:r>
            <a:r>
              <a:rPr lang="en-US" baseline="-25000" dirty="0" smtClean="0"/>
              <a:t>)   +</a:t>
            </a:r>
            <a:endParaRPr lang="en-US" baseline="-25000" dirty="0"/>
          </a:p>
        </p:txBody>
      </p:sp>
      <p:sp>
        <p:nvSpPr>
          <p:cNvPr id="17" name="TextBox 16"/>
          <p:cNvSpPr txBox="1"/>
          <p:nvPr/>
        </p:nvSpPr>
        <p:spPr>
          <a:xfrm>
            <a:off x="5969469" y="5958840"/>
            <a:ext cx="795411" cy="369332"/>
          </a:xfrm>
          <a:prstGeom prst="rect">
            <a:avLst/>
          </a:prstGeom>
          <a:noFill/>
        </p:spPr>
        <p:txBody>
          <a:bodyPr wrap="none" rtlCol="0">
            <a:spAutoFit/>
          </a:bodyPr>
          <a:lstStyle/>
          <a:p>
            <a:r>
              <a:rPr lang="en-US" dirty="0" smtClean="0"/>
              <a:t>PbI</a:t>
            </a:r>
            <a:r>
              <a:rPr lang="en-US" baseline="-25000" dirty="0" smtClean="0"/>
              <a:t>2(s)</a:t>
            </a:r>
            <a:endParaRPr lang="en-US" baseline="-25000" dirty="0"/>
          </a:p>
        </p:txBody>
      </p:sp>
    </p:spTree>
    <p:extLst>
      <p:ext uri="{BB962C8B-B14F-4D97-AF65-F5344CB8AC3E}">
        <p14:creationId xmlns:p14="http://schemas.microsoft.com/office/powerpoint/2010/main" val="3532907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0" grpId="0"/>
      <p:bldP spid="11" grpId="0"/>
      <p:bldP spid="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Rectangle 2"/>
          <p:cNvSpPr/>
          <p:nvPr/>
        </p:nvSpPr>
        <p:spPr>
          <a:xfrm>
            <a:off x="762000" y="3352800"/>
            <a:ext cx="7467600" cy="830997"/>
          </a:xfrm>
          <a:prstGeom prst="rect">
            <a:avLst/>
          </a:prstGeom>
        </p:spPr>
        <p:txBody>
          <a:bodyPr wrap="square">
            <a:spAutoFit/>
          </a:bodyPr>
          <a:lstStyle/>
          <a:p>
            <a:pPr algn="ctr"/>
            <a:r>
              <a:rPr lang="en-US" sz="2400" dirty="0" smtClean="0"/>
              <a:t>Watch the following video to see what happens</a:t>
            </a:r>
          </a:p>
          <a:p>
            <a:pPr algn="ctr"/>
            <a:r>
              <a:rPr lang="en-US" sz="2400" u="sng" dirty="0" smtClean="0">
                <a:hlinkClick r:id="rId2"/>
              </a:rPr>
              <a:t>http://www.youtube.com/watch?v=BhO8kGrc4dg</a:t>
            </a:r>
            <a:r>
              <a:rPr lang="en-US" sz="2400" dirty="0" smtClean="0"/>
              <a:t> </a:t>
            </a:r>
          </a:p>
        </p:txBody>
      </p:sp>
      <p:sp>
        <p:nvSpPr>
          <p:cNvPr id="4" name="TextBox 3"/>
          <p:cNvSpPr txBox="1"/>
          <p:nvPr/>
        </p:nvSpPr>
        <p:spPr>
          <a:xfrm>
            <a:off x="0" y="1600200"/>
            <a:ext cx="9341019" cy="1477328"/>
          </a:xfrm>
          <a:prstGeom prst="rect">
            <a:avLst/>
          </a:prstGeom>
          <a:noFill/>
        </p:spPr>
        <p:txBody>
          <a:bodyPr wrap="none" rtlCol="0">
            <a:spAutoFit/>
          </a:bodyPr>
          <a:lstStyle/>
          <a:p>
            <a:pPr algn="ctr"/>
            <a:r>
              <a:rPr lang="en-US" sz="2800" dirty="0" smtClean="0"/>
              <a:t>Write the chemical equation for the reaction:</a:t>
            </a:r>
          </a:p>
          <a:p>
            <a:pPr algn="ctr"/>
            <a:r>
              <a:rPr lang="en-US" dirty="0" smtClean="0"/>
              <a:t>(Use a solubility table to predict the physical states of each compound)</a:t>
            </a:r>
          </a:p>
          <a:p>
            <a:endParaRPr lang="en-US" sz="2200" dirty="0" smtClean="0"/>
          </a:p>
          <a:p>
            <a:r>
              <a:rPr lang="en-US" sz="2200" dirty="0" smtClean="0"/>
              <a:t>potassium iodide + lead (II) nitrate = potassium nitrate and lead (II) iodide</a:t>
            </a:r>
            <a:endParaRPr lang="en-US" sz="2200" dirty="0"/>
          </a:p>
        </p:txBody>
      </p:sp>
      <p:sp>
        <p:nvSpPr>
          <p:cNvPr id="5" name="TextBox 4"/>
          <p:cNvSpPr txBox="1"/>
          <p:nvPr/>
        </p:nvSpPr>
        <p:spPr>
          <a:xfrm>
            <a:off x="609600" y="4876800"/>
            <a:ext cx="7924800" cy="830997"/>
          </a:xfrm>
          <a:prstGeom prst="rect">
            <a:avLst/>
          </a:prstGeom>
          <a:noFill/>
        </p:spPr>
        <p:txBody>
          <a:bodyPr wrap="square" rtlCol="0">
            <a:spAutoFit/>
          </a:bodyPr>
          <a:lstStyle/>
          <a:p>
            <a:r>
              <a:rPr lang="en-US" sz="2400" dirty="0" smtClean="0"/>
              <a:t>Did you write the correct physical state for each compound in the reaction?</a:t>
            </a:r>
            <a:endParaRPr lang="en-US" sz="2400" dirty="0"/>
          </a:p>
        </p:txBody>
      </p:sp>
    </p:spTree>
    <p:extLst>
      <p:ext uri="{BB962C8B-B14F-4D97-AF65-F5344CB8AC3E}">
        <p14:creationId xmlns:p14="http://schemas.microsoft.com/office/powerpoint/2010/main" val="39406742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Balancing Chemical Equations</a:t>
            </a:r>
            <a:endParaRPr lang="en-US" dirty="0"/>
          </a:p>
        </p:txBody>
      </p:sp>
      <p:sp>
        <p:nvSpPr>
          <p:cNvPr id="3" name="TextBox 2"/>
          <p:cNvSpPr txBox="1"/>
          <p:nvPr/>
        </p:nvSpPr>
        <p:spPr>
          <a:xfrm>
            <a:off x="838200" y="1371600"/>
            <a:ext cx="7302448" cy="830997"/>
          </a:xfrm>
          <a:prstGeom prst="rect">
            <a:avLst/>
          </a:prstGeom>
          <a:noFill/>
        </p:spPr>
        <p:txBody>
          <a:bodyPr wrap="none" rtlCol="0">
            <a:spAutoFit/>
          </a:bodyPr>
          <a:lstStyle/>
          <a:p>
            <a:r>
              <a:rPr lang="en-US" sz="2800" dirty="0" smtClean="0"/>
              <a:t>Why?</a:t>
            </a:r>
          </a:p>
          <a:p>
            <a:r>
              <a:rPr lang="en-US" sz="2000" dirty="0" smtClean="0"/>
              <a:t>To demonstrate the Law of Conservation of Mass which states:</a:t>
            </a:r>
          </a:p>
        </p:txBody>
      </p:sp>
      <p:sp>
        <p:nvSpPr>
          <p:cNvPr id="4" name="TextBox 3"/>
          <p:cNvSpPr txBox="1"/>
          <p:nvPr/>
        </p:nvSpPr>
        <p:spPr>
          <a:xfrm>
            <a:off x="2040255" y="2589547"/>
            <a:ext cx="6477000" cy="1354217"/>
          </a:xfrm>
          <a:prstGeom prst="rect">
            <a:avLst/>
          </a:prstGeom>
          <a:noFill/>
        </p:spPr>
        <p:txBody>
          <a:bodyPr wrap="square" rtlCol="0">
            <a:spAutoFit/>
          </a:bodyPr>
          <a:lstStyle/>
          <a:p>
            <a:r>
              <a:rPr lang="en-US" sz="3200" dirty="0" smtClean="0"/>
              <a:t>In a chemical reaction mass is neither created or destroyed</a:t>
            </a:r>
          </a:p>
          <a:p>
            <a:endParaRPr lang="en-US" dirty="0"/>
          </a:p>
        </p:txBody>
      </p:sp>
      <p:pic>
        <p:nvPicPr>
          <p:cNvPr id="6146" name="Picture 2" descr="http://www.ic.ucsc.edu/~wxcheng/envs23/lecture3/Antoine_Lavoisier.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1" y="2354997"/>
            <a:ext cx="1348740" cy="16020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65761" y="3967299"/>
            <a:ext cx="1981200" cy="307777"/>
          </a:xfrm>
          <a:prstGeom prst="rect">
            <a:avLst/>
          </a:prstGeom>
          <a:noFill/>
        </p:spPr>
        <p:txBody>
          <a:bodyPr wrap="square" rtlCol="0">
            <a:spAutoFit/>
          </a:bodyPr>
          <a:lstStyle/>
          <a:p>
            <a:r>
              <a:rPr lang="en-US" sz="1400" dirty="0" smtClean="0"/>
              <a:t>Antoine Lavoisier</a:t>
            </a:r>
            <a:endParaRPr lang="en-US" sz="1400" dirty="0"/>
          </a:p>
        </p:txBody>
      </p:sp>
      <p:sp>
        <p:nvSpPr>
          <p:cNvPr id="6" name="TextBox 5"/>
          <p:cNvSpPr txBox="1"/>
          <p:nvPr/>
        </p:nvSpPr>
        <p:spPr>
          <a:xfrm>
            <a:off x="838200" y="4494550"/>
            <a:ext cx="6705600" cy="830997"/>
          </a:xfrm>
          <a:prstGeom prst="rect">
            <a:avLst/>
          </a:prstGeom>
          <a:noFill/>
        </p:spPr>
        <p:txBody>
          <a:bodyPr wrap="square" rtlCol="0">
            <a:spAutoFit/>
          </a:bodyPr>
          <a:lstStyle/>
          <a:p>
            <a:r>
              <a:rPr lang="en-US" sz="2800" dirty="0" smtClean="0"/>
              <a:t>What must be conserved?</a:t>
            </a:r>
          </a:p>
          <a:p>
            <a:r>
              <a:rPr lang="en-US" sz="2000" dirty="0" smtClean="0"/>
              <a:t>The number and type of atoms</a:t>
            </a:r>
            <a:endParaRPr lang="en-US" sz="2000" dirty="0"/>
          </a:p>
        </p:txBody>
      </p:sp>
      <mc:AlternateContent xmlns:mc="http://schemas.openxmlformats.org/markup-compatibility/2006" xmlns:a14="http://schemas.microsoft.com/office/drawing/2010/main">
        <mc:Choice Requires="a14">
          <p:sp>
            <p:nvSpPr>
              <p:cNvPr id="8" name="Rectangle 7"/>
              <p:cNvSpPr/>
              <p:nvPr/>
            </p:nvSpPr>
            <p:spPr>
              <a:xfrm>
                <a:off x="1828801" y="5410200"/>
                <a:ext cx="4441985" cy="5647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800" i="1" smtClean="0">
                          <a:solidFill>
                            <a:schemeClr val="tx2">
                              <a:lumMod val="50000"/>
                            </a:schemeClr>
                          </a:solidFill>
                          <a:latin typeface="Cambria Math"/>
                        </a:rPr>
                        <m:t>2</m:t>
                      </m:r>
                      <m:sSub>
                        <m:sSubPr>
                          <m:ctrlPr>
                            <a:rPr lang="en-US" sz="2800" i="1">
                              <a:solidFill>
                                <a:schemeClr val="tx2">
                                  <a:lumMod val="50000"/>
                                </a:schemeClr>
                              </a:solidFill>
                              <a:latin typeface="Cambria Math"/>
                            </a:rPr>
                          </m:ctrlPr>
                        </m:sSubPr>
                        <m:e>
                          <m:r>
                            <a:rPr lang="en-US" sz="2800" i="1">
                              <a:solidFill>
                                <a:schemeClr val="tx2">
                                  <a:lumMod val="50000"/>
                                </a:schemeClr>
                              </a:solidFill>
                              <a:latin typeface="Cambria Math"/>
                            </a:rPr>
                            <m:t>𝑁𝑎</m:t>
                          </m:r>
                        </m:e>
                        <m:sub>
                          <m:r>
                            <a:rPr lang="en-US" sz="2800" i="1">
                              <a:solidFill>
                                <a:schemeClr val="tx2">
                                  <a:lumMod val="50000"/>
                                </a:schemeClr>
                              </a:solidFill>
                              <a:latin typeface="Cambria Math"/>
                            </a:rPr>
                            <m:t>(</m:t>
                          </m:r>
                          <m:r>
                            <a:rPr lang="en-US" sz="2800" i="1">
                              <a:solidFill>
                                <a:schemeClr val="tx2">
                                  <a:lumMod val="50000"/>
                                </a:schemeClr>
                              </a:solidFill>
                              <a:latin typeface="Cambria Math"/>
                            </a:rPr>
                            <m:t>𝑠</m:t>
                          </m:r>
                          <m:r>
                            <a:rPr lang="en-US" sz="2800" i="1">
                              <a:solidFill>
                                <a:schemeClr val="tx2">
                                  <a:lumMod val="50000"/>
                                </a:schemeClr>
                              </a:solidFill>
                              <a:latin typeface="Cambria Math"/>
                            </a:rPr>
                            <m:t>)</m:t>
                          </m:r>
                        </m:sub>
                      </m:sSub>
                      <m:r>
                        <a:rPr lang="en-US" sz="2800" i="1">
                          <a:solidFill>
                            <a:schemeClr val="tx2">
                              <a:lumMod val="50000"/>
                            </a:schemeClr>
                          </a:solidFill>
                          <a:latin typeface="Cambria Math"/>
                        </a:rPr>
                        <m:t>+</m:t>
                      </m:r>
                      <m:sSub>
                        <m:sSubPr>
                          <m:ctrlPr>
                            <a:rPr lang="en-US" sz="2800" i="1">
                              <a:solidFill>
                                <a:schemeClr val="tx2">
                                  <a:lumMod val="50000"/>
                                </a:schemeClr>
                              </a:solidFill>
                              <a:latin typeface="Cambria Math"/>
                            </a:rPr>
                          </m:ctrlPr>
                        </m:sSubPr>
                        <m:e>
                          <m:r>
                            <a:rPr lang="en-US" sz="2800" i="1">
                              <a:solidFill>
                                <a:schemeClr val="tx2">
                                  <a:lumMod val="50000"/>
                                </a:schemeClr>
                              </a:solidFill>
                              <a:latin typeface="Cambria Math"/>
                            </a:rPr>
                            <m:t>𝐶𝑙</m:t>
                          </m:r>
                        </m:e>
                        <m:sub>
                          <m:r>
                            <a:rPr lang="en-US" sz="2800" i="1">
                              <a:solidFill>
                                <a:schemeClr val="tx2">
                                  <a:lumMod val="50000"/>
                                </a:schemeClr>
                              </a:solidFill>
                              <a:latin typeface="Cambria Math"/>
                            </a:rPr>
                            <m:t>2(</m:t>
                          </m:r>
                          <m:r>
                            <a:rPr lang="en-US" sz="2800" i="1">
                              <a:solidFill>
                                <a:schemeClr val="tx2">
                                  <a:lumMod val="50000"/>
                                </a:schemeClr>
                              </a:solidFill>
                              <a:latin typeface="Cambria Math"/>
                            </a:rPr>
                            <m:t>𝑔</m:t>
                          </m:r>
                          <m:r>
                            <a:rPr lang="en-US" sz="2800" i="1">
                              <a:solidFill>
                                <a:schemeClr val="tx2">
                                  <a:lumMod val="50000"/>
                                </a:schemeClr>
                              </a:solidFill>
                              <a:latin typeface="Cambria Math"/>
                            </a:rPr>
                            <m:t>)</m:t>
                          </m:r>
                        </m:sub>
                      </m:sSub>
                      <m:r>
                        <a:rPr lang="en-US" sz="2800" i="1">
                          <a:solidFill>
                            <a:schemeClr val="tx2">
                              <a:lumMod val="50000"/>
                            </a:schemeClr>
                          </a:solidFill>
                          <a:latin typeface="Cambria Math"/>
                        </a:rPr>
                        <m:t>→2</m:t>
                      </m:r>
                      <m:r>
                        <a:rPr lang="en-US" sz="2800" i="1">
                          <a:solidFill>
                            <a:schemeClr val="tx2">
                              <a:lumMod val="50000"/>
                            </a:schemeClr>
                          </a:solidFill>
                          <a:latin typeface="Cambria Math"/>
                        </a:rPr>
                        <m:t>𝑁𝑎</m:t>
                      </m:r>
                      <m:sSub>
                        <m:sSubPr>
                          <m:ctrlPr>
                            <a:rPr lang="en-US" sz="2800" i="1">
                              <a:solidFill>
                                <a:schemeClr val="tx2">
                                  <a:lumMod val="50000"/>
                                </a:schemeClr>
                              </a:solidFill>
                              <a:latin typeface="Cambria Math"/>
                            </a:rPr>
                          </m:ctrlPr>
                        </m:sSubPr>
                        <m:e>
                          <m:r>
                            <a:rPr lang="en-US" sz="2800" i="1">
                              <a:solidFill>
                                <a:schemeClr val="tx2">
                                  <a:lumMod val="50000"/>
                                </a:schemeClr>
                              </a:solidFill>
                              <a:latin typeface="Cambria Math"/>
                            </a:rPr>
                            <m:t>𝐶𝑙</m:t>
                          </m:r>
                        </m:e>
                        <m:sub>
                          <m:r>
                            <a:rPr lang="en-US" sz="2800" i="1">
                              <a:solidFill>
                                <a:schemeClr val="tx2">
                                  <a:lumMod val="50000"/>
                                </a:schemeClr>
                              </a:solidFill>
                              <a:latin typeface="Cambria Math"/>
                            </a:rPr>
                            <m:t>(</m:t>
                          </m:r>
                          <m:r>
                            <a:rPr lang="en-US" sz="2800" i="1">
                              <a:solidFill>
                                <a:schemeClr val="tx2">
                                  <a:lumMod val="50000"/>
                                </a:schemeClr>
                              </a:solidFill>
                              <a:latin typeface="Cambria Math"/>
                            </a:rPr>
                            <m:t>𝑠</m:t>
                          </m:r>
                          <m:r>
                            <a:rPr lang="en-US" sz="2800" i="1">
                              <a:solidFill>
                                <a:schemeClr val="tx2">
                                  <a:lumMod val="50000"/>
                                </a:schemeClr>
                              </a:solidFill>
                              <a:latin typeface="Cambria Math"/>
                            </a:rPr>
                            <m:t>)</m:t>
                          </m:r>
                        </m:sub>
                      </m:sSub>
                    </m:oMath>
                  </m:oMathPara>
                </a14:m>
                <a:endParaRPr lang="en-US" sz="2800" dirty="0">
                  <a:solidFill>
                    <a:schemeClr val="tx2">
                      <a:lumMod val="50000"/>
                    </a:schemeClr>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1828801" y="5410200"/>
                <a:ext cx="4441985" cy="564706"/>
              </a:xfrm>
              <a:prstGeom prst="rect">
                <a:avLst/>
              </a:prstGeom>
              <a:blipFill rotWithShape="1">
                <a:blip r:embed="rId4" cstate="print"/>
                <a:stretch>
                  <a:fillRect/>
                </a:stretch>
              </a:blipFill>
            </p:spPr>
            <p:txBody>
              <a:bodyPr/>
              <a:lstStyle/>
              <a:p>
                <a:r>
                  <a:rPr lang="en-US">
                    <a:noFill/>
                  </a:rPr>
                  <a:t> </a:t>
                </a:r>
              </a:p>
            </p:txBody>
          </p:sp>
        </mc:Fallback>
      </mc:AlternateContent>
      <p:sp>
        <p:nvSpPr>
          <p:cNvPr id="7" name="TextBox 6"/>
          <p:cNvSpPr txBox="1"/>
          <p:nvPr/>
        </p:nvSpPr>
        <p:spPr>
          <a:xfrm>
            <a:off x="819150" y="6107668"/>
            <a:ext cx="7500771" cy="369332"/>
          </a:xfrm>
          <a:prstGeom prst="rect">
            <a:avLst/>
          </a:prstGeom>
          <a:noFill/>
        </p:spPr>
        <p:txBody>
          <a:bodyPr wrap="none" rtlCol="0">
            <a:spAutoFit/>
          </a:bodyPr>
          <a:lstStyle/>
          <a:p>
            <a:r>
              <a:rPr lang="en-US" dirty="0" smtClean="0"/>
              <a:t>2 sodium atom + 2 chlorine atoms = 2 sodium atoms + 2 chlorine atoms</a:t>
            </a:r>
            <a:endParaRPr lang="en-US" dirty="0"/>
          </a:p>
        </p:txBody>
      </p:sp>
    </p:spTree>
    <p:extLst>
      <p:ext uri="{BB962C8B-B14F-4D97-AF65-F5344CB8AC3E}">
        <p14:creationId xmlns:p14="http://schemas.microsoft.com/office/powerpoint/2010/main" val="467943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990600"/>
          </a:xfrm>
        </p:spPr>
        <p:txBody>
          <a:bodyPr/>
          <a:lstStyle/>
          <a:p>
            <a:r>
              <a:rPr lang="en-US" dirty="0" smtClean="0"/>
              <a:t>How to Balance a Chemical Equation</a:t>
            </a:r>
            <a:endParaRPr lang="en-US" dirty="0"/>
          </a:p>
        </p:txBody>
      </p:sp>
      <p:sp>
        <p:nvSpPr>
          <p:cNvPr id="3" name="TextBox 2"/>
          <p:cNvSpPr txBox="1"/>
          <p:nvPr/>
        </p:nvSpPr>
        <p:spPr>
          <a:xfrm>
            <a:off x="457201" y="1295400"/>
            <a:ext cx="8077200" cy="2123658"/>
          </a:xfrm>
          <a:prstGeom prst="rect">
            <a:avLst/>
          </a:prstGeom>
          <a:noFill/>
        </p:spPr>
        <p:txBody>
          <a:bodyPr wrap="square" rtlCol="0">
            <a:spAutoFit/>
          </a:bodyPr>
          <a:lstStyle/>
          <a:p>
            <a:pPr marL="460375" indent="-342900">
              <a:buFont typeface="Courier New" pitchFamily="49" charset="0"/>
              <a:buChar char="o"/>
            </a:pPr>
            <a:r>
              <a:rPr lang="en-US" sz="2400" dirty="0"/>
              <a:t>Make sure that both sides of an equation have an equal number of each type of atom represented</a:t>
            </a:r>
            <a:r>
              <a:rPr lang="en-US" sz="2400" dirty="0" smtClean="0"/>
              <a:t>.</a:t>
            </a:r>
          </a:p>
          <a:p>
            <a:pPr marL="117475"/>
            <a:endParaRPr lang="en-US" sz="900" dirty="0"/>
          </a:p>
          <a:p>
            <a:pPr marL="460375" indent="-342900">
              <a:buFont typeface="Courier New" pitchFamily="49" charset="0"/>
              <a:buChar char="o"/>
            </a:pPr>
            <a:r>
              <a:rPr lang="en-US" sz="2400" dirty="0"/>
              <a:t>Balance equations by adding coefficients</a:t>
            </a:r>
            <a:r>
              <a:rPr lang="en-US" sz="2400" dirty="0" smtClean="0"/>
              <a:t>.</a:t>
            </a:r>
          </a:p>
          <a:p>
            <a:pPr marL="117475"/>
            <a:endParaRPr lang="en-US" sz="900" dirty="0"/>
          </a:p>
          <a:p>
            <a:pPr marL="460375" indent="-342900">
              <a:buFont typeface="Courier New" pitchFamily="49" charset="0"/>
              <a:buChar char="o"/>
            </a:pPr>
            <a:r>
              <a:rPr lang="en-US" sz="2400" dirty="0"/>
              <a:t>Never mess with subscripts</a:t>
            </a:r>
          </a:p>
          <a:p>
            <a:endParaRPr lang="en-US" dirty="0"/>
          </a:p>
        </p:txBody>
      </p:sp>
      <p:grpSp>
        <p:nvGrpSpPr>
          <p:cNvPr id="8" name="Group 7"/>
          <p:cNvGrpSpPr/>
          <p:nvPr/>
        </p:nvGrpSpPr>
        <p:grpSpPr>
          <a:xfrm>
            <a:off x="240031" y="3276600"/>
            <a:ext cx="8305800" cy="3253958"/>
            <a:chOff x="240031" y="3276600"/>
            <a:chExt cx="8305800" cy="3253958"/>
          </a:xfrm>
        </p:grpSpPr>
        <p:graphicFrame>
          <p:nvGraphicFramePr>
            <p:cNvPr id="6" name="Object 4"/>
            <p:cNvGraphicFramePr>
              <a:graphicFrameLocks noChangeAspect="1"/>
            </p:cNvGraphicFramePr>
            <p:nvPr>
              <p:extLst>
                <p:ext uri="{D42A27DB-BD31-4B8C-83A1-F6EECF244321}">
                  <p14:modId xmlns:p14="http://schemas.microsoft.com/office/powerpoint/2010/main" val="3330313655"/>
                </p:ext>
              </p:extLst>
            </p:nvPr>
          </p:nvGraphicFramePr>
          <p:xfrm>
            <a:off x="240031" y="3276600"/>
            <a:ext cx="8305800" cy="644525"/>
          </p:xfrm>
          <a:graphic>
            <a:graphicData uri="http://schemas.openxmlformats.org/presentationml/2006/ole">
              <mc:AlternateContent xmlns:mc="http://schemas.openxmlformats.org/markup-compatibility/2006">
                <mc:Choice xmlns:v="urn:schemas-microsoft-com:vml" Requires="v">
                  <p:oleObj spid="_x0000_s2062" name="Equation" r:id="rId3" imgW="2781300" imgH="215900" progId="Equation.3">
                    <p:embed/>
                  </p:oleObj>
                </mc:Choice>
                <mc:Fallback>
                  <p:oleObj name="Equation" r:id="rId3" imgW="2781300" imgH="2159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031" y="3276600"/>
                          <a:ext cx="8305800"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Box 6"/>
            <p:cNvSpPr txBox="1">
              <a:spLocks noChangeArrowheads="1"/>
            </p:cNvSpPr>
            <p:nvPr/>
          </p:nvSpPr>
          <p:spPr bwMode="auto">
            <a:xfrm>
              <a:off x="3886201" y="4087395"/>
              <a:ext cx="815975"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2800" dirty="0"/>
                <a:t>Na</a:t>
              </a:r>
            </a:p>
            <a:p>
              <a:pPr>
                <a:spcBef>
                  <a:spcPct val="50000"/>
                </a:spcBef>
              </a:pPr>
              <a:r>
                <a:rPr lang="en-US" sz="2800" dirty="0" err="1"/>
                <a:t>Cl</a:t>
              </a:r>
              <a:endParaRPr lang="en-US" sz="2800" dirty="0"/>
            </a:p>
            <a:p>
              <a:pPr>
                <a:spcBef>
                  <a:spcPct val="50000"/>
                </a:spcBef>
              </a:pPr>
              <a:r>
                <a:rPr lang="en-US" sz="2800" dirty="0"/>
                <a:t>Mg</a:t>
              </a:r>
            </a:p>
            <a:p>
              <a:pPr>
                <a:spcBef>
                  <a:spcPct val="50000"/>
                </a:spcBef>
              </a:pPr>
              <a:r>
                <a:rPr lang="en-US" sz="2800" dirty="0"/>
                <a:t>Br</a:t>
              </a:r>
            </a:p>
          </p:txBody>
        </p:sp>
      </p:grpSp>
    </p:spTree>
    <p:extLst>
      <p:ext uri="{BB962C8B-B14F-4D97-AF65-F5344CB8AC3E}">
        <p14:creationId xmlns:p14="http://schemas.microsoft.com/office/powerpoint/2010/main" val="307951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8"/>
          <p:cNvSpPr>
            <a:spLocks noChangeArrowheads="1"/>
          </p:cNvSpPr>
          <p:nvPr/>
        </p:nvSpPr>
        <p:spPr bwMode="auto">
          <a:xfrm>
            <a:off x="1375410" y="3505200"/>
            <a:ext cx="381000" cy="685800"/>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1" name="Rectangle 9"/>
          <p:cNvSpPr>
            <a:spLocks noChangeArrowheads="1"/>
          </p:cNvSpPr>
          <p:nvPr/>
        </p:nvSpPr>
        <p:spPr bwMode="auto">
          <a:xfrm>
            <a:off x="6557010" y="3886200"/>
            <a:ext cx="304800" cy="381000"/>
          </a:xfrm>
          <a:prstGeom prst="rect">
            <a:avLst/>
          </a:prstGeom>
          <a:solidFill>
            <a:srgbClr val="FF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2" name="Rectangle 7"/>
          <p:cNvSpPr>
            <a:spLocks noChangeArrowheads="1"/>
          </p:cNvSpPr>
          <p:nvPr/>
        </p:nvSpPr>
        <p:spPr bwMode="auto">
          <a:xfrm>
            <a:off x="5814060" y="3497580"/>
            <a:ext cx="381000" cy="6858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3" name="Rectangle 6"/>
          <p:cNvSpPr>
            <a:spLocks noChangeArrowheads="1"/>
          </p:cNvSpPr>
          <p:nvPr/>
        </p:nvSpPr>
        <p:spPr bwMode="auto">
          <a:xfrm>
            <a:off x="3017520" y="3878580"/>
            <a:ext cx="304800" cy="381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4" name="Rectangle 2"/>
          <p:cNvSpPr>
            <a:spLocks noGrp="1" noChangeArrowheads="1"/>
          </p:cNvSpPr>
          <p:nvPr>
            <p:ph type="title"/>
          </p:nvPr>
        </p:nvSpPr>
        <p:spPr>
          <a:xfrm>
            <a:off x="457200" y="381000"/>
            <a:ext cx="8229600" cy="990600"/>
          </a:xfrm>
        </p:spPr>
        <p:txBody>
          <a:bodyPr/>
          <a:lstStyle/>
          <a:p>
            <a:pPr eaLnBrk="1" hangingPunct="1"/>
            <a:r>
              <a:rPr lang="en-US" sz="3400" dirty="0" smtClean="0"/>
              <a:t>Strategies for Balancing Chemical Equations</a:t>
            </a:r>
          </a:p>
        </p:txBody>
      </p:sp>
      <p:sp>
        <p:nvSpPr>
          <p:cNvPr id="12295" name="Rectangle 3"/>
          <p:cNvSpPr>
            <a:spLocks noGrp="1" noChangeArrowheads="1"/>
          </p:cNvSpPr>
          <p:nvPr>
            <p:ph type="body" idx="1"/>
          </p:nvPr>
        </p:nvSpPr>
        <p:spPr>
          <a:xfrm>
            <a:off x="457200" y="1219200"/>
            <a:ext cx="8229600" cy="4876800"/>
          </a:xfrm>
        </p:spPr>
        <p:txBody>
          <a:bodyPr/>
          <a:lstStyle/>
          <a:p>
            <a:pPr marL="609600" indent="-609600" eaLnBrk="1" hangingPunct="1">
              <a:buFont typeface="Wingdings" pitchFamily="2" charset="2"/>
              <a:buNone/>
            </a:pPr>
            <a:r>
              <a:rPr lang="en-US" dirty="0" smtClean="0"/>
              <a:t>1.  The even/odd combination</a:t>
            </a:r>
          </a:p>
          <a:p>
            <a:pPr marL="609600" indent="-609600" eaLnBrk="1" hangingPunct="1">
              <a:buFont typeface="Wingdings" pitchFamily="2" charset="2"/>
              <a:buNone/>
            </a:pPr>
            <a:r>
              <a:rPr lang="en-US" dirty="0" smtClean="0"/>
              <a:t>	</a:t>
            </a:r>
            <a:r>
              <a:rPr lang="en-US" sz="2500" dirty="0" smtClean="0"/>
              <a:t>Make the subscript of one, the coefficient of the other and vice versa.</a:t>
            </a:r>
          </a:p>
          <a:p>
            <a:pPr marL="609600" indent="-609600" eaLnBrk="1" hangingPunct="1">
              <a:buFont typeface="Wingdings" pitchFamily="2" charset="2"/>
              <a:buNone/>
            </a:pPr>
            <a:endParaRPr lang="en-US" sz="1100" dirty="0" smtClean="0"/>
          </a:p>
          <a:p>
            <a:pPr marL="609600" indent="-609600" eaLnBrk="1" hangingPunct="1">
              <a:buFont typeface="Wingdings" pitchFamily="2" charset="2"/>
              <a:buNone/>
            </a:pPr>
            <a:r>
              <a:rPr lang="en-US" sz="2500" dirty="0" smtClean="0"/>
              <a:t>		Iron (III) oxide	Iron + Oxygen</a:t>
            </a:r>
          </a:p>
        </p:txBody>
      </p:sp>
      <p:graphicFrame>
        <p:nvGraphicFramePr>
          <p:cNvPr id="12296" name="Object 4"/>
          <p:cNvGraphicFramePr>
            <a:graphicFrameLocks noChangeAspect="1"/>
          </p:cNvGraphicFramePr>
          <p:nvPr>
            <p:extLst>
              <p:ext uri="{D42A27DB-BD31-4B8C-83A1-F6EECF244321}">
                <p14:modId xmlns:p14="http://schemas.microsoft.com/office/powerpoint/2010/main" val="989168861"/>
              </p:ext>
            </p:extLst>
          </p:nvPr>
        </p:nvGraphicFramePr>
        <p:xfrm>
          <a:off x="1298575" y="3352800"/>
          <a:ext cx="5632450" cy="985838"/>
        </p:xfrm>
        <a:graphic>
          <a:graphicData uri="http://schemas.openxmlformats.org/presentationml/2006/ole">
            <mc:AlternateContent xmlns:mc="http://schemas.openxmlformats.org/markup-compatibility/2006">
              <mc:Choice xmlns:v="urn:schemas-microsoft-com:vml" Requires="v">
                <p:oleObj spid="_x0000_s1054" name="Equation" r:id="rId4" imgW="1308100" imgH="228600" progId="Equation.3">
                  <p:embed/>
                </p:oleObj>
              </mc:Choice>
              <mc:Fallback>
                <p:oleObj name="Equation" r:id="rId4" imgW="1308100" imgH="228600" progId="Equation.3">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8575" y="3352800"/>
                        <a:ext cx="5632450" cy="985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297" name="Line 5"/>
          <p:cNvSpPr>
            <a:spLocks noChangeShapeType="1"/>
          </p:cNvSpPr>
          <p:nvPr/>
        </p:nvSpPr>
        <p:spPr bwMode="auto">
          <a:xfrm>
            <a:off x="3505200" y="29718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 name="Group 3"/>
          <p:cNvGrpSpPr/>
          <p:nvPr/>
        </p:nvGrpSpPr>
        <p:grpSpPr>
          <a:xfrm>
            <a:off x="878046" y="5024735"/>
            <a:ext cx="6473507" cy="768350"/>
            <a:chOff x="304800" y="4871392"/>
            <a:chExt cx="6473507" cy="768350"/>
          </a:xfrm>
        </p:grpSpPr>
        <p:graphicFrame>
          <p:nvGraphicFramePr>
            <p:cNvPr id="2" name="Object 1"/>
            <p:cNvGraphicFramePr>
              <a:graphicFrameLocks noChangeAspect="1"/>
            </p:cNvGraphicFramePr>
            <p:nvPr>
              <p:extLst>
                <p:ext uri="{D42A27DB-BD31-4B8C-83A1-F6EECF244321}">
                  <p14:modId xmlns:p14="http://schemas.microsoft.com/office/powerpoint/2010/main" val="3205932804"/>
                </p:ext>
              </p:extLst>
            </p:nvPr>
          </p:nvGraphicFramePr>
          <p:xfrm>
            <a:off x="1855470" y="4871392"/>
            <a:ext cx="4922837" cy="768350"/>
          </p:xfrm>
          <a:graphic>
            <a:graphicData uri="http://schemas.openxmlformats.org/presentationml/2006/ole">
              <mc:AlternateContent xmlns:mc="http://schemas.openxmlformats.org/markup-compatibility/2006">
                <mc:Choice xmlns:v="urn:schemas-microsoft-com:vml" Requires="v">
                  <p:oleObj spid="_x0000_s1055" name="Equation" r:id="rId6" imgW="1143000" imgH="177480" progId="Equation.3">
                    <p:embed/>
                  </p:oleObj>
                </mc:Choice>
                <mc:Fallback>
                  <p:oleObj name="Equation" r:id="rId6" imgW="1143000" imgH="177480" progId="Equation.3">
                    <p:embed/>
                    <p:pic>
                      <p:nvPicPr>
                        <p:cNvPr id="0"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55470" y="4871392"/>
                          <a:ext cx="4922837" cy="768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extBox 2"/>
            <p:cNvSpPr txBox="1"/>
            <p:nvPr/>
          </p:nvSpPr>
          <p:spPr>
            <a:xfrm>
              <a:off x="304800" y="5024735"/>
              <a:ext cx="1524000" cy="461665"/>
            </a:xfrm>
            <a:prstGeom prst="rect">
              <a:avLst/>
            </a:prstGeom>
            <a:noFill/>
          </p:spPr>
          <p:txBody>
            <a:bodyPr wrap="square" rtlCol="0">
              <a:spAutoFit/>
            </a:bodyPr>
            <a:lstStyle/>
            <a:p>
              <a:r>
                <a:rPr lang="en-US" sz="2400" dirty="0" smtClean="0"/>
                <a:t>Practice</a:t>
              </a:r>
              <a:r>
                <a:rPr lang="en-US" dirty="0" smtClean="0"/>
                <a:t>:</a:t>
              </a:r>
              <a:endParaRPr lang="en-US" dirty="0"/>
            </a:p>
          </p:txBody>
        </p:sp>
      </p:grpSp>
    </p:spTree>
    <p:extLst>
      <p:ext uri="{BB962C8B-B14F-4D97-AF65-F5344CB8AC3E}">
        <p14:creationId xmlns:p14="http://schemas.microsoft.com/office/powerpoint/2010/main" val="43962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ChangeArrowheads="1"/>
          </p:cNvSpPr>
          <p:nvPr/>
        </p:nvSpPr>
        <p:spPr bwMode="auto">
          <a:xfrm>
            <a:off x="1703070" y="2609850"/>
            <a:ext cx="1143000" cy="6858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5" name="Rectangle 8"/>
          <p:cNvSpPr>
            <a:spLocks noChangeArrowheads="1"/>
          </p:cNvSpPr>
          <p:nvPr/>
        </p:nvSpPr>
        <p:spPr bwMode="auto">
          <a:xfrm>
            <a:off x="5867400" y="2602230"/>
            <a:ext cx="1143000" cy="6858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6" name="Rectangle 2"/>
          <p:cNvSpPr>
            <a:spLocks noGrp="1" noChangeArrowheads="1"/>
          </p:cNvSpPr>
          <p:nvPr>
            <p:ph type="title"/>
          </p:nvPr>
        </p:nvSpPr>
        <p:spPr>
          <a:xfrm>
            <a:off x="457200" y="304800"/>
            <a:ext cx="8229600" cy="990600"/>
          </a:xfrm>
        </p:spPr>
        <p:txBody>
          <a:bodyPr/>
          <a:lstStyle/>
          <a:p>
            <a:pPr eaLnBrk="1" hangingPunct="1"/>
            <a:r>
              <a:rPr lang="en-US" smtClean="0"/>
              <a:t>Strategies Continued</a:t>
            </a:r>
          </a:p>
        </p:txBody>
      </p:sp>
      <p:sp>
        <p:nvSpPr>
          <p:cNvPr id="13317" name="Rectangle 3"/>
          <p:cNvSpPr>
            <a:spLocks noGrp="1" noChangeArrowheads="1"/>
          </p:cNvSpPr>
          <p:nvPr>
            <p:ph type="body" idx="1"/>
          </p:nvPr>
        </p:nvSpPr>
        <p:spPr>
          <a:xfrm>
            <a:off x="685800" y="1295401"/>
            <a:ext cx="8458200" cy="4008596"/>
          </a:xfrm>
        </p:spPr>
        <p:txBody>
          <a:bodyPr/>
          <a:lstStyle/>
          <a:p>
            <a:pPr marL="512763" indent="-512763" eaLnBrk="1" hangingPunct="1">
              <a:buFont typeface="Wingdings" pitchFamily="2" charset="2"/>
              <a:buNone/>
            </a:pPr>
            <a:r>
              <a:rPr lang="en-US" dirty="0" smtClean="0"/>
              <a:t>2.  Balance groups as a whole if the elements of the group are only represented in the group on each side of the equation.</a:t>
            </a:r>
          </a:p>
        </p:txBody>
      </p:sp>
      <p:graphicFrame>
        <p:nvGraphicFramePr>
          <p:cNvPr id="13318" name="Object 4"/>
          <p:cNvGraphicFramePr>
            <a:graphicFrameLocks noChangeAspect="1"/>
          </p:cNvGraphicFramePr>
          <p:nvPr>
            <p:extLst>
              <p:ext uri="{D42A27DB-BD31-4B8C-83A1-F6EECF244321}">
                <p14:modId xmlns:p14="http://schemas.microsoft.com/office/powerpoint/2010/main" val="3672807607"/>
              </p:ext>
            </p:extLst>
          </p:nvPr>
        </p:nvGraphicFramePr>
        <p:xfrm>
          <a:off x="457200" y="2514600"/>
          <a:ext cx="8229600" cy="661988"/>
        </p:xfrm>
        <a:graphic>
          <a:graphicData uri="http://schemas.openxmlformats.org/presentationml/2006/ole">
            <mc:AlternateContent xmlns:mc="http://schemas.openxmlformats.org/markup-compatibility/2006">
              <mc:Choice xmlns:v="urn:schemas-microsoft-com:vml" Requires="v">
                <p:oleObj spid="_x0000_s3101" name="Equation" r:id="rId4" imgW="2844800" imgH="228600" progId="Equation.3">
                  <p:embed/>
                </p:oleObj>
              </mc:Choice>
              <mc:Fallback>
                <p:oleObj name="Equation" r:id="rId4" imgW="2844800" imgH="228600" progId="Equation.3">
                  <p:embed/>
                  <p:pic>
                    <p:nvPicPr>
                      <p:cNvPr id="0"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514600"/>
                        <a:ext cx="8229600" cy="661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319" name="Text Box 6"/>
          <p:cNvSpPr txBox="1">
            <a:spLocks noChangeArrowheads="1"/>
          </p:cNvSpPr>
          <p:nvPr/>
        </p:nvSpPr>
        <p:spPr bwMode="auto">
          <a:xfrm>
            <a:off x="3962400" y="3260883"/>
            <a:ext cx="1066800" cy="2043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3200" dirty="0"/>
              <a:t>Mg</a:t>
            </a:r>
          </a:p>
          <a:p>
            <a:pPr>
              <a:spcBef>
                <a:spcPct val="50000"/>
              </a:spcBef>
            </a:pPr>
            <a:r>
              <a:rPr lang="en-US" sz="3200" dirty="0"/>
              <a:t>OH</a:t>
            </a:r>
          </a:p>
          <a:p>
            <a:pPr>
              <a:spcBef>
                <a:spcPct val="50000"/>
              </a:spcBef>
            </a:pPr>
            <a:r>
              <a:rPr lang="en-US" sz="3200" dirty="0"/>
              <a:t>Al</a:t>
            </a:r>
          </a:p>
        </p:txBody>
      </p:sp>
      <p:grpSp>
        <p:nvGrpSpPr>
          <p:cNvPr id="4" name="Group 3"/>
          <p:cNvGrpSpPr/>
          <p:nvPr/>
        </p:nvGrpSpPr>
        <p:grpSpPr>
          <a:xfrm>
            <a:off x="457200" y="5519926"/>
            <a:ext cx="7075487" cy="518984"/>
            <a:chOff x="457200" y="5519926"/>
            <a:chExt cx="7075487" cy="518984"/>
          </a:xfrm>
        </p:grpSpPr>
        <p:graphicFrame>
          <p:nvGraphicFramePr>
            <p:cNvPr id="2" name="Object 1"/>
            <p:cNvGraphicFramePr>
              <a:graphicFrameLocks noChangeAspect="1"/>
            </p:cNvGraphicFramePr>
            <p:nvPr>
              <p:extLst>
                <p:ext uri="{D42A27DB-BD31-4B8C-83A1-F6EECF244321}">
                  <p14:modId xmlns:p14="http://schemas.microsoft.com/office/powerpoint/2010/main" val="1529235524"/>
                </p:ext>
              </p:extLst>
            </p:nvPr>
          </p:nvGraphicFramePr>
          <p:xfrm>
            <a:off x="2057400" y="5519926"/>
            <a:ext cx="5475287" cy="477837"/>
          </p:xfrm>
          <a:graphic>
            <a:graphicData uri="http://schemas.openxmlformats.org/presentationml/2006/ole">
              <mc:AlternateContent xmlns:mc="http://schemas.openxmlformats.org/markup-compatibility/2006">
                <mc:Choice xmlns:v="urn:schemas-microsoft-com:vml" Requires="v">
                  <p:oleObj spid="_x0000_s3102" name="Equation" r:id="rId6" imgW="1892160" imgH="164880" progId="Equation.3">
                    <p:embed/>
                  </p:oleObj>
                </mc:Choice>
                <mc:Fallback>
                  <p:oleObj name="Equation" r:id="rId6" imgW="1892160" imgH="164880" progId="Equation.3">
                    <p:embed/>
                    <p:pic>
                      <p:nvPicPr>
                        <p:cNvPr id="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5519926"/>
                          <a:ext cx="5475287" cy="477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extBox 2"/>
            <p:cNvSpPr txBox="1"/>
            <p:nvPr/>
          </p:nvSpPr>
          <p:spPr>
            <a:xfrm>
              <a:off x="457200" y="5638800"/>
              <a:ext cx="1455574" cy="400110"/>
            </a:xfrm>
            <a:prstGeom prst="rect">
              <a:avLst/>
            </a:prstGeom>
            <a:noFill/>
          </p:spPr>
          <p:txBody>
            <a:bodyPr wrap="square" rtlCol="0">
              <a:spAutoFit/>
            </a:bodyPr>
            <a:lstStyle/>
            <a:p>
              <a:r>
                <a:rPr lang="en-US" sz="2000" dirty="0" smtClean="0"/>
                <a:t>Practice:</a:t>
              </a:r>
              <a:endParaRPr lang="en-US" sz="2000" dirty="0"/>
            </a:p>
          </p:txBody>
        </p:sp>
      </p:grpSp>
    </p:spTree>
    <p:extLst>
      <p:ext uri="{BB962C8B-B14F-4D97-AF65-F5344CB8AC3E}">
        <p14:creationId xmlns:p14="http://schemas.microsoft.com/office/powerpoint/2010/main" val="3196471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83870" y="304800"/>
            <a:ext cx="8229600" cy="990600"/>
          </a:xfrm>
        </p:spPr>
        <p:txBody>
          <a:bodyPr/>
          <a:lstStyle/>
          <a:p>
            <a:pPr eaLnBrk="1" hangingPunct="1"/>
            <a:r>
              <a:rPr lang="en-US" dirty="0" smtClean="0"/>
              <a:t>Strategies Continued</a:t>
            </a:r>
          </a:p>
        </p:txBody>
      </p:sp>
      <p:sp>
        <p:nvSpPr>
          <p:cNvPr id="14339" name="Rectangle 3"/>
          <p:cNvSpPr>
            <a:spLocks noGrp="1" noChangeArrowheads="1"/>
          </p:cNvSpPr>
          <p:nvPr>
            <p:ph type="body" idx="1"/>
          </p:nvPr>
        </p:nvSpPr>
        <p:spPr>
          <a:xfrm>
            <a:off x="26670" y="1219200"/>
            <a:ext cx="9144000" cy="2895600"/>
          </a:xfrm>
        </p:spPr>
        <p:txBody>
          <a:bodyPr/>
          <a:lstStyle/>
          <a:p>
            <a:pPr marL="609600" indent="-609600" eaLnBrk="1" hangingPunct="1">
              <a:buFont typeface="Wingdings" pitchFamily="2" charset="2"/>
              <a:buNone/>
            </a:pPr>
            <a:r>
              <a:rPr lang="en-US" sz="2800" dirty="0" smtClean="0"/>
              <a:t>3.  Balancing Hydrocarbon Combustion Reactions</a:t>
            </a:r>
          </a:p>
          <a:p>
            <a:pPr marL="609600" indent="-609600" eaLnBrk="1" hangingPunct="1">
              <a:buFont typeface="Wingdings" pitchFamily="2" charset="2"/>
              <a:buNone/>
            </a:pPr>
            <a:r>
              <a:rPr lang="en-US" sz="2800" dirty="0" smtClean="0"/>
              <a:t>	</a:t>
            </a:r>
            <a:r>
              <a:rPr lang="en-US" sz="2500" dirty="0" smtClean="0"/>
              <a:t>The first step is to add a coefficient to the hydrocarbon so that the total number of </a:t>
            </a:r>
            <a:r>
              <a:rPr lang="en-US" sz="2500" dirty="0" err="1" smtClean="0"/>
              <a:t>hydrogens</a:t>
            </a:r>
            <a:r>
              <a:rPr lang="en-US" sz="2500" dirty="0" smtClean="0"/>
              <a:t> in the molecule is divisible by four. Then, balance the product side of the equation before finishing up with oxygen.</a:t>
            </a:r>
          </a:p>
          <a:p>
            <a:pPr marL="609600" indent="-609600" eaLnBrk="1" hangingPunct="1">
              <a:buFont typeface="Wingdings" pitchFamily="2" charset="2"/>
              <a:buNone/>
            </a:pPr>
            <a:r>
              <a:rPr lang="en-US" sz="2800" dirty="0" smtClean="0"/>
              <a:t>	</a:t>
            </a:r>
          </a:p>
        </p:txBody>
      </p:sp>
      <p:graphicFrame>
        <p:nvGraphicFramePr>
          <p:cNvPr id="14340" name="Object 4"/>
          <p:cNvGraphicFramePr>
            <a:graphicFrameLocks noChangeAspect="1"/>
          </p:cNvGraphicFramePr>
          <p:nvPr>
            <p:extLst>
              <p:ext uri="{D42A27DB-BD31-4B8C-83A1-F6EECF244321}">
                <p14:modId xmlns:p14="http://schemas.microsoft.com/office/powerpoint/2010/main" val="1566554091"/>
              </p:ext>
            </p:extLst>
          </p:nvPr>
        </p:nvGraphicFramePr>
        <p:xfrm>
          <a:off x="1104900" y="3429000"/>
          <a:ext cx="6629400" cy="677863"/>
        </p:xfrm>
        <a:graphic>
          <a:graphicData uri="http://schemas.openxmlformats.org/presentationml/2006/ole">
            <mc:AlternateContent xmlns:mc="http://schemas.openxmlformats.org/markup-compatibility/2006">
              <mc:Choice xmlns:v="urn:schemas-microsoft-com:vml" Requires="v">
                <p:oleObj spid="_x0000_s4124" name="Equation" r:id="rId4" imgW="2235200" imgH="228600" progId="Equation.3">
                  <p:embed/>
                </p:oleObj>
              </mc:Choice>
              <mc:Fallback>
                <p:oleObj name="Equation" r:id="rId4" imgW="2235200" imgH="2286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4900" y="3429000"/>
                        <a:ext cx="6629400" cy="677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41" name="Text Box 5"/>
          <p:cNvSpPr txBox="1">
            <a:spLocks noChangeArrowheads="1"/>
          </p:cNvSpPr>
          <p:nvPr/>
        </p:nvSpPr>
        <p:spPr bwMode="auto">
          <a:xfrm>
            <a:off x="4000500" y="4114800"/>
            <a:ext cx="4572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2400" dirty="0"/>
              <a:t>C</a:t>
            </a:r>
          </a:p>
          <a:p>
            <a:pPr>
              <a:spcBef>
                <a:spcPct val="50000"/>
              </a:spcBef>
            </a:pPr>
            <a:r>
              <a:rPr lang="en-US" sz="2400" dirty="0"/>
              <a:t>H</a:t>
            </a:r>
          </a:p>
          <a:p>
            <a:pPr>
              <a:spcBef>
                <a:spcPct val="50000"/>
              </a:spcBef>
            </a:pPr>
            <a:r>
              <a:rPr lang="en-US" sz="2400" dirty="0"/>
              <a:t>O</a:t>
            </a:r>
          </a:p>
        </p:txBody>
      </p:sp>
      <p:grpSp>
        <p:nvGrpSpPr>
          <p:cNvPr id="3" name="Group 2"/>
          <p:cNvGrpSpPr/>
          <p:nvPr/>
        </p:nvGrpSpPr>
        <p:grpSpPr>
          <a:xfrm>
            <a:off x="533400" y="5867430"/>
            <a:ext cx="6316662" cy="560220"/>
            <a:chOff x="533400" y="5867430"/>
            <a:chExt cx="6316662" cy="560220"/>
          </a:xfrm>
        </p:grpSpPr>
        <p:sp>
          <p:nvSpPr>
            <p:cNvPr id="6" name="TextBox 5"/>
            <p:cNvSpPr txBox="1"/>
            <p:nvPr/>
          </p:nvSpPr>
          <p:spPr>
            <a:xfrm>
              <a:off x="533400" y="6027540"/>
              <a:ext cx="1455574" cy="400110"/>
            </a:xfrm>
            <a:prstGeom prst="rect">
              <a:avLst/>
            </a:prstGeom>
            <a:noFill/>
          </p:spPr>
          <p:txBody>
            <a:bodyPr wrap="square" rtlCol="0">
              <a:spAutoFit/>
            </a:bodyPr>
            <a:lstStyle/>
            <a:p>
              <a:r>
                <a:rPr lang="en-US" sz="2000" dirty="0" smtClean="0"/>
                <a:t>Practice:</a:t>
              </a:r>
              <a:endParaRPr lang="en-US" sz="2000" dirty="0"/>
            </a:p>
          </p:txBody>
        </p:sp>
        <p:graphicFrame>
          <p:nvGraphicFramePr>
            <p:cNvPr id="2" name="Object 1"/>
            <p:cNvGraphicFramePr>
              <a:graphicFrameLocks noChangeAspect="1"/>
            </p:cNvGraphicFramePr>
            <p:nvPr>
              <p:extLst>
                <p:ext uri="{D42A27DB-BD31-4B8C-83A1-F6EECF244321}">
                  <p14:modId xmlns:p14="http://schemas.microsoft.com/office/powerpoint/2010/main" val="4260903352"/>
                </p:ext>
              </p:extLst>
            </p:nvPr>
          </p:nvGraphicFramePr>
          <p:xfrm>
            <a:off x="2065337" y="5867430"/>
            <a:ext cx="4784725" cy="527050"/>
          </p:xfrm>
          <a:graphic>
            <a:graphicData uri="http://schemas.openxmlformats.org/presentationml/2006/ole">
              <mc:AlternateContent xmlns:mc="http://schemas.openxmlformats.org/markup-compatibility/2006">
                <mc:Choice xmlns:v="urn:schemas-microsoft-com:vml" Requires="v">
                  <p:oleObj spid="_x0000_s4125" name="Equation" r:id="rId6" imgW="1612800" imgH="177480" progId="Equation.3">
                    <p:embed/>
                  </p:oleObj>
                </mc:Choice>
                <mc:Fallback>
                  <p:oleObj name="Equation" r:id="rId6" imgW="1612800" imgH="177480" progId="Equation.3">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65337" y="5867430"/>
                          <a:ext cx="4784725" cy="527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1333023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304800"/>
            <a:ext cx="8229600" cy="990600"/>
          </a:xfrm>
        </p:spPr>
        <p:txBody>
          <a:bodyPr/>
          <a:lstStyle/>
          <a:p>
            <a:pPr eaLnBrk="1" hangingPunct="1"/>
            <a:r>
              <a:rPr lang="en-US" smtClean="0"/>
              <a:t>Strategies Continued</a:t>
            </a:r>
          </a:p>
        </p:txBody>
      </p:sp>
      <p:sp>
        <p:nvSpPr>
          <p:cNvPr id="3" name="Content Placeholder 2"/>
          <p:cNvSpPr>
            <a:spLocks noGrp="1"/>
          </p:cNvSpPr>
          <p:nvPr>
            <p:ph idx="1"/>
          </p:nvPr>
        </p:nvSpPr>
        <p:spPr>
          <a:xfrm>
            <a:off x="457200" y="1143000"/>
            <a:ext cx="8229600" cy="2290763"/>
          </a:xfrm>
        </p:spPr>
        <p:txBody>
          <a:bodyPr/>
          <a:lstStyle/>
          <a:p>
            <a:pPr marL="514350" indent="-514350" eaLnBrk="1" hangingPunct="1">
              <a:buFont typeface="Wingdings" pitchFamily="2" charset="2"/>
              <a:buAutoNum type="arabicPeriod" startAt="4"/>
              <a:defRPr/>
            </a:pPr>
            <a:r>
              <a:rPr lang="en-US" dirty="0" smtClean="0"/>
              <a:t>Splitting Water</a:t>
            </a:r>
          </a:p>
          <a:p>
            <a:pPr marL="0" indent="0" eaLnBrk="1" hangingPunct="1">
              <a:buFont typeface="Wingdings" pitchFamily="2" charset="2"/>
              <a:buNone/>
              <a:defRPr/>
            </a:pPr>
            <a:r>
              <a:rPr lang="en-US" sz="2800" dirty="0" smtClean="0"/>
              <a:t>When hydroxide shows up on one side of an equation and water is on the other side, split water into H(OH) to balance out hydroxide.</a:t>
            </a:r>
          </a:p>
          <a:p>
            <a:pPr marL="0" indent="0" eaLnBrk="1" hangingPunct="1">
              <a:buFont typeface="Wingdings" pitchFamily="2" charset="2"/>
              <a:buNone/>
              <a:defRPr/>
            </a:pPr>
            <a:endParaRPr lang="en-US" sz="2800" dirty="0" smtClean="0"/>
          </a:p>
          <a:p>
            <a:pPr marL="0" indent="0" eaLnBrk="1" hangingPunct="1">
              <a:buFont typeface="Wingdings" pitchFamily="2" charset="2"/>
              <a:buNone/>
              <a:defRPr/>
            </a:pPr>
            <a:endParaRPr lang="en-US" sz="2800" dirty="0" smtClean="0"/>
          </a:p>
        </p:txBody>
      </p:sp>
      <p:graphicFrame>
        <p:nvGraphicFramePr>
          <p:cNvPr id="15364" name="Object 3"/>
          <p:cNvGraphicFramePr>
            <a:graphicFrameLocks noChangeAspect="1"/>
          </p:cNvGraphicFramePr>
          <p:nvPr>
            <p:extLst>
              <p:ext uri="{D42A27DB-BD31-4B8C-83A1-F6EECF244321}">
                <p14:modId xmlns:p14="http://schemas.microsoft.com/office/powerpoint/2010/main" val="3309379720"/>
              </p:ext>
            </p:extLst>
          </p:nvPr>
        </p:nvGraphicFramePr>
        <p:xfrm>
          <a:off x="76200" y="3276600"/>
          <a:ext cx="8890000" cy="661988"/>
        </p:xfrm>
        <a:graphic>
          <a:graphicData uri="http://schemas.openxmlformats.org/presentationml/2006/ole">
            <mc:AlternateContent xmlns:mc="http://schemas.openxmlformats.org/markup-compatibility/2006">
              <mc:Choice xmlns:v="urn:schemas-microsoft-com:vml" Requires="v">
                <p:oleObj spid="_x0000_s5148" name="Equation" r:id="rId3" imgW="3073400" imgH="228600" progId="Equation.3">
                  <p:embed/>
                </p:oleObj>
              </mc:Choice>
              <mc:Fallback>
                <p:oleObj name="Equation" r:id="rId3" imgW="3073400" imgH="228600" progId="Equation.3">
                  <p:embed/>
                  <p:pic>
                    <p:nvPicPr>
                      <p:cNvPr id="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3276600"/>
                        <a:ext cx="8890000" cy="661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 name="Group 3"/>
          <p:cNvGrpSpPr/>
          <p:nvPr/>
        </p:nvGrpSpPr>
        <p:grpSpPr>
          <a:xfrm>
            <a:off x="533400" y="5713245"/>
            <a:ext cx="6933084" cy="529710"/>
            <a:chOff x="533400" y="5713245"/>
            <a:chExt cx="6933084" cy="529710"/>
          </a:xfrm>
        </p:grpSpPr>
        <p:sp>
          <p:nvSpPr>
            <p:cNvPr id="5" name="TextBox 4"/>
            <p:cNvSpPr txBox="1"/>
            <p:nvPr/>
          </p:nvSpPr>
          <p:spPr>
            <a:xfrm>
              <a:off x="533400" y="5842845"/>
              <a:ext cx="1455574" cy="400110"/>
            </a:xfrm>
            <a:prstGeom prst="rect">
              <a:avLst/>
            </a:prstGeom>
            <a:noFill/>
          </p:spPr>
          <p:txBody>
            <a:bodyPr wrap="square" rtlCol="0">
              <a:spAutoFit/>
            </a:bodyPr>
            <a:lstStyle/>
            <a:p>
              <a:r>
                <a:rPr lang="en-US" sz="2000" dirty="0" smtClean="0"/>
                <a:t>Practice:</a:t>
              </a:r>
              <a:endParaRPr lang="en-US" sz="2000" dirty="0"/>
            </a:p>
          </p:txBody>
        </p:sp>
        <p:graphicFrame>
          <p:nvGraphicFramePr>
            <p:cNvPr id="2" name="Object 1"/>
            <p:cNvGraphicFramePr>
              <a:graphicFrameLocks noChangeAspect="1"/>
            </p:cNvGraphicFramePr>
            <p:nvPr>
              <p:extLst>
                <p:ext uri="{D42A27DB-BD31-4B8C-83A1-F6EECF244321}">
                  <p14:modId xmlns:p14="http://schemas.microsoft.com/office/powerpoint/2010/main" val="3296605738"/>
                </p:ext>
              </p:extLst>
            </p:nvPr>
          </p:nvGraphicFramePr>
          <p:xfrm>
            <a:off x="1992784" y="5713245"/>
            <a:ext cx="5473700" cy="514350"/>
          </p:xfrm>
          <a:graphic>
            <a:graphicData uri="http://schemas.openxmlformats.org/presentationml/2006/ole">
              <mc:AlternateContent xmlns:mc="http://schemas.openxmlformats.org/markup-compatibility/2006">
                <mc:Choice xmlns:v="urn:schemas-microsoft-com:vml" Requires="v">
                  <p:oleObj spid="_x0000_s5149" name="Equation" r:id="rId5" imgW="1892160" imgH="177480" progId="Equation.3">
                    <p:embed/>
                  </p:oleObj>
                </mc:Choice>
                <mc:Fallback>
                  <p:oleObj name="Equation" r:id="rId5" imgW="1892160" imgH="177480" progId="Equation.3">
                    <p:embed/>
                    <p:pic>
                      <p:nvPicPr>
                        <p:cNvPr id="0"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2784" y="5713245"/>
                          <a:ext cx="5473700" cy="514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3127492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Oval 8"/>
          <p:cNvSpPr>
            <a:spLocks noChangeArrowheads="1"/>
          </p:cNvSpPr>
          <p:nvPr/>
        </p:nvSpPr>
        <p:spPr bwMode="auto">
          <a:xfrm>
            <a:off x="838200" y="3200400"/>
            <a:ext cx="3733800" cy="1219200"/>
          </a:xfrm>
          <a:prstGeom prst="ellipse">
            <a:avLst/>
          </a:prstGeom>
          <a:solidFill>
            <a:schemeClr val="accent1"/>
          </a:solidFill>
          <a:ln w="2857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87" name="Rectangle 2"/>
          <p:cNvSpPr>
            <a:spLocks noGrp="1" noChangeArrowheads="1"/>
          </p:cNvSpPr>
          <p:nvPr>
            <p:ph type="title"/>
          </p:nvPr>
        </p:nvSpPr>
        <p:spPr/>
        <p:txBody>
          <a:bodyPr/>
          <a:lstStyle/>
          <a:p>
            <a:pPr eaLnBrk="1" hangingPunct="1"/>
            <a:r>
              <a:rPr lang="en-US" dirty="0" smtClean="0"/>
              <a:t>Things to Keep in Mind</a:t>
            </a:r>
          </a:p>
        </p:txBody>
      </p:sp>
      <p:sp>
        <p:nvSpPr>
          <p:cNvPr id="16388" name="Rectangle 4"/>
          <p:cNvSpPr>
            <a:spLocks noGrp="1" noChangeArrowheads="1"/>
          </p:cNvSpPr>
          <p:nvPr>
            <p:ph type="body" idx="1"/>
          </p:nvPr>
        </p:nvSpPr>
        <p:spPr/>
        <p:txBody>
          <a:bodyPr/>
          <a:lstStyle/>
          <a:p>
            <a:pPr eaLnBrk="1" hangingPunct="1">
              <a:lnSpc>
                <a:spcPct val="90000"/>
              </a:lnSpc>
            </a:pPr>
            <a:r>
              <a:rPr lang="en-US" dirty="0" smtClean="0"/>
              <a:t>Again, do not mess with subscripts</a:t>
            </a:r>
          </a:p>
          <a:p>
            <a:pPr eaLnBrk="1" hangingPunct="1">
              <a:lnSpc>
                <a:spcPct val="90000"/>
              </a:lnSpc>
            </a:pPr>
            <a:r>
              <a:rPr lang="en-US" dirty="0" smtClean="0"/>
              <a:t>In the final solution, the coefficients have to be in the lowest whole number ratio.</a:t>
            </a:r>
          </a:p>
          <a:p>
            <a:pPr eaLnBrk="1" hangingPunct="1">
              <a:lnSpc>
                <a:spcPct val="90000"/>
              </a:lnSpc>
            </a:pPr>
            <a:endParaRPr lang="en-US" dirty="0" smtClean="0"/>
          </a:p>
          <a:p>
            <a:pPr eaLnBrk="1" hangingPunct="1">
              <a:lnSpc>
                <a:spcPct val="90000"/>
              </a:lnSpc>
            </a:pPr>
            <a:endParaRPr lang="en-US" dirty="0" smtClean="0"/>
          </a:p>
          <a:p>
            <a:pPr eaLnBrk="1" hangingPunct="1">
              <a:lnSpc>
                <a:spcPct val="90000"/>
              </a:lnSpc>
            </a:pPr>
            <a:endParaRPr lang="en-US" dirty="0"/>
          </a:p>
          <a:p>
            <a:pPr eaLnBrk="1" hangingPunct="1">
              <a:lnSpc>
                <a:spcPct val="90000"/>
              </a:lnSpc>
            </a:pPr>
            <a:endParaRPr lang="en-US" dirty="0" smtClean="0"/>
          </a:p>
          <a:p>
            <a:pPr eaLnBrk="1" hangingPunct="1">
              <a:lnSpc>
                <a:spcPct val="90000"/>
              </a:lnSpc>
              <a:buFont typeface="Wingdings" pitchFamily="2" charset="2"/>
              <a:buNone/>
            </a:pPr>
            <a:endParaRPr lang="en-US" dirty="0" smtClean="0"/>
          </a:p>
          <a:p>
            <a:pPr eaLnBrk="1" hangingPunct="1">
              <a:lnSpc>
                <a:spcPct val="90000"/>
              </a:lnSpc>
            </a:pPr>
            <a:r>
              <a:rPr lang="en-US" dirty="0" smtClean="0"/>
              <a:t>If at first you don’t succeed, try, try again! Most of the solutions to these problems come from trial and error.</a:t>
            </a:r>
          </a:p>
          <a:p>
            <a:pPr eaLnBrk="1" hangingPunct="1">
              <a:lnSpc>
                <a:spcPct val="90000"/>
              </a:lnSpc>
              <a:buFont typeface="Wingdings" pitchFamily="2" charset="2"/>
              <a:buNone/>
            </a:pPr>
            <a:endParaRPr lang="en-US" dirty="0" smtClean="0"/>
          </a:p>
        </p:txBody>
      </p:sp>
      <p:graphicFrame>
        <p:nvGraphicFramePr>
          <p:cNvPr id="16389" name="Object 6"/>
          <p:cNvGraphicFramePr>
            <a:graphicFrameLocks noChangeAspect="1"/>
          </p:cNvGraphicFramePr>
          <p:nvPr/>
        </p:nvGraphicFramePr>
        <p:xfrm>
          <a:off x="990600" y="3402013"/>
          <a:ext cx="3505200" cy="590550"/>
        </p:xfrm>
        <a:graphic>
          <a:graphicData uri="http://schemas.openxmlformats.org/presentationml/2006/ole">
            <mc:AlternateContent xmlns:mc="http://schemas.openxmlformats.org/markup-compatibility/2006">
              <mc:Choice xmlns:v="urn:schemas-microsoft-com:vml" Requires="v">
                <p:oleObj spid="_x0000_s6168" name="Equation" r:id="rId4" imgW="1282700" imgH="215900" progId="Equation.3">
                  <p:embed/>
                </p:oleObj>
              </mc:Choice>
              <mc:Fallback>
                <p:oleObj name="Equation" r:id="rId4" imgW="1282700" imgH="215900" progId="Equation.3">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3402013"/>
                        <a:ext cx="350520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390" name="Object 7"/>
          <p:cNvGraphicFramePr>
            <a:graphicFrameLocks noChangeAspect="1"/>
          </p:cNvGraphicFramePr>
          <p:nvPr/>
        </p:nvGraphicFramePr>
        <p:xfrm>
          <a:off x="4921250" y="3352800"/>
          <a:ext cx="3262313" cy="590550"/>
        </p:xfrm>
        <a:graphic>
          <a:graphicData uri="http://schemas.openxmlformats.org/presentationml/2006/ole">
            <mc:AlternateContent xmlns:mc="http://schemas.openxmlformats.org/markup-compatibility/2006">
              <mc:Choice xmlns:v="urn:schemas-microsoft-com:vml" Requires="v">
                <p:oleObj spid="_x0000_s6169" name="Equation" r:id="rId6" imgW="1193800" imgH="215900" progId="Equation.3">
                  <p:embed/>
                </p:oleObj>
              </mc:Choice>
              <mc:Fallback>
                <p:oleObj name="Equation" r:id="rId6" imgW="1193800" imgH="215900" progId="Equation.3">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21250" y="3352800"/>
                        <a:ext cx="3262313"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1" name="Line 9"/>
          <p:cNvSpPr>
            <a:spLocks noChangeShapeType="1"/>
          </p:cNvSpPr>
          <p:nvPr/>
        </p:nvSpPr>
        <p:spPr bwMode="auto">
          <a:xfrm flipH="1">
            <a:off x="1066800" y="3352800"/>
            <a:ext cx="2895600" cy="7620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8509271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a:xfrm>
            <a:off x="457200" y="1600200"/>
            <a:ext cx="8229600" cy="1295400"/>
          </a:xfrm>
        </p:spPr>
        <p:txBody>
          <a:bodyPr>
            <a:normAutofit/>
          </a:bodyPr>
          <a:lstStyle/>
          <a:p>
            <a:pPr marL="0" indent="0">
              <a:buNone/>
            </a:pPr>
            <a:r>
              <a:rPr lang="en-US" sz="3200" dirty="0" smtClean="0"/>
              <a:t>Who can recall what the 4 pictures were on the intro slide for this chapter?</a:t>
            </a:r>
            <a:endParaRPr lang="en-US" sz="3200" dirty="0"/>
          </a:p>
        </p:txBody>
      </p:sp>
      <p:sp>
        <p:nvSpPr>
          <p:cNvPr id="4" name="TextBox 3"/>
          <p:cNvSpPr txBox="1"/>
          <p:nvPr/>
        </p:nvSpPr>
        <p:spPr>
          <a:xfrm>
            <a:off x="4261123" y="2857023"/>
            <a:ext cx="952500" cy="461665"/>
          </a:xfrm>
          <a:prstGeom prst="rect">
            <a:avLst/>
          </a:prstGeom>
          <a:noFill/>
        </p:spPr>
        <p:txBody>
          <a:bodyPr wrap="square" rtlCol="0">
            <a:spAutoFit/>
          </a:bodyPr>
          <a:lstStyle/>
          <a:p>
            <a:r>
              <a:rPr lang="en-US" sz="2400" dirty="0" smtClean="0">
                <a:solidFill>
                  <a:schemeClr val="tx2">
                    <a:lumMod val="75000"/>
                  </a:schemeClr>
                </a:solidFill>
              </a:rPr>
              <a:t>Fire</a:t>
            </a:r>
            <a:endParaRPr lang="en-US" sz="2400" dirty="0">
              <a:solidFill>
                <a:schemeClr val="tx2">
                  <a:lumMod val="75000"/>
                </a:schemeClr>
              </a:solidFill>
            </a:endParaRPr>
          </a:p>
        </p:txBody>
      </p:sp>
      <p:sp>
        <p:nvSpPr>
          <p:cNvPr id="5" name="TextBox 4"/>
          <p:cNvSpPr txBox="1"/>
          <p:nvPr/>
        </p:nvSpPr>
        <p:spPr>
          <a:xfrm>
            <a:off x="1712595" y="3623370"/>
            <a:ext cx="6534150" cy="461665"/>
          </a:xfrm>
          <a:prstGeom prst="rect">
            <a:avLst/>
          </a:prstGeom>
          <a:noFill/>
        </p:spPr>
        <p:txBody>
          <a:bodyPr wrap="square" rtlCol="0">
            <a:spAutoFit/>
          </a:bodyPr>
          <a:lstStyle/>
          <a:p>
            <a:r>
              <a:rPr lang="en-US" sz="2400" dirty="0" smtClean="0">
                <a:solidFill>
                  <a:schemeClr val="tx2">
                    <a:lumMod val="75000"/>
                  </a:schemeClr>
                </a:solidFill>
              </a:rPr>
              <a:t>Test tube with a blue solid substance</a:t>
            </a:r>
            <a:endParaRPr lang="en-US" sz="2400" dirty="0">
              <a:solidFill>
                <a:schemeClr val="tx2">
                  <a:lumMod val="75000"/>
                </a:schemeClr>
              </a:solidFill>
            </a:endParaRPr>
          </a:p>
        </p:txBody>
      </p:sp>
      <p:sp>
        <p:nvSpPr>
          <p:cNvPr id="6" name="TextBox 5"/>
          <p:cNvSpPr txBox="1"/>
          <p:nvPr/>
        </p:nvSpPr>
        <p:spPr>
          <a:xfrm>
            <a:off x="217170" y="3235226"/>
            <a:ext cx="8747760" cy="461665"/>
          </a:xfrm>
          <a:prstGeom prst="rect">
            <a:avLst/>
          </a:prstGeom>
          <a:noFill/>
        </p:spPr>
        <p:txBody>
          <a:bodyPr wrap="square" rtlCol="0">
            <a:spAutoFit/>
          </a:bodyPr>
          <a:lstStyle/>
          <a:p>
            <a:r>
              <a:rPr lang="en-US" sz="2400" dirty="0" smtClean="0">
                <a:solidFill>
                  <a:schemeClr val="tx2">
                    <a:lumMod val="75000"/>
                  </a:schemeClr>
                </a:solidFill>
              </a:rPr>
              <a:t>Two flasks (one with a blue liquid and one with a yellow liquid)</a:t>
            </a:r>
            <a:endParaRPr lang="en-US" sz="2400" dirty="0">
              <a:solidFill>
                <a:schemeClr val="tx2">
                  <a:lumMod val="75000"/>
                </a:schemeClr>
              </a:solidFill>
            </a:endParaRPr>
          </a:p>
        </p:txBody>
      </p:sp>
      <p:sp>
        <p:nvSpPr>
          <p:cNvPr id="7" name="TextBox 6"/>
          <p:cNvSpPr txBox="1"/>
          <p:nvPr/>
        </p:nvSpPr>
        <p:spPr>
          <a:xfrm>
            <a:off x="3712845" y="4023182"/>
            <a:ext cx="2533650" cy="461665"/>
          </a:xfrm>
          <a:prstGeom prst="rect">
            <a:avLst/>
          </a:prstGeom>
          <a:noFill/>
        </p:spPr>
        <p:txBody>
          <a:bodyPr wrap="square" rtlCol="0">
            <a:spAutoFit/>
          </a:bodyPr>
          <a:lstStyle/>
          <a:p>
            <a:r>
              <a:rPr lang="en-US" sz="2400" dirty="0" smtClean="0">
                <a:solidFill>
                  <a:schemeClr val="tx2">
                    <a:lumMod val="75000"/>
                  </a:schemeClr>
                </a:solidFill>
              </a:rPr>
              <a:t>Smoke trail</a:t>
            </a:r>
            <a:endParaRPr lang="en-US" sz="2400" dirty="0">
              <a:solidFill>
                <a:schemeClr val="tx2">
                  <a:lumMod val="75000"/>
                </a:schemeClr>
              </a:solidFill>
            </a:endParaRPr>
          </a:p>
        </p:txBody>
      </p:sp>
      <p:sp>
        <p:nvSpPr>
          <p:cNvPr id="8" name="TextBox 7"/>
          <p:cNvSpPr txBox="1"/>
          <p:nvPr/>
        </p:nvSpPr>
        <p:spPr>
          <a:xfrm>
            <a:off x="533400" y="4874567"/>
            <a:ext cx="7508787" cy="461665"/>
          </a:xfrm>
          <a:prstGeom prst="rect">
            <a:avLst/>
          </a:prstGeom>
          <a:noFill/>
        </p:spPr>
        <p:txBody>
          <a:bodyPr wrap="none" rtlCol="0">
            <a:spAutoFit/>
          </a:bodyPr>
          <a:lstStyle/>
          <a:p>
            <a:r>
              <a:rPr lang="en-US" sz="2400" dirty="0" smtClean="0"/>
              <a:t>What do all of these things have to do with chapter 6?</a:t>
            </a:r>
            <a:endParaRPr lang="en-US" sz="2400" dirty="0"/>
          </a:p>
        </p:txBody>
      </p:sp>
      <p:sp>
        <p:nvSpPr>
          <p:cNvPr id="9" name="TextBox 8"/>
          <p:cNvSpPr txBox="1"/>
          <p:nvPr/>
        </p:nvSpPr>
        <p:spPr>
          <a:xfrm>
            <a:off x="1504950" y="5638800"/>
            <a:ext cx="6172200" cy="461665"/>
          </a:xfrm>
          <a:prstGeom prst="rect">
            <a:avLst/>
          </a:prstGeom>
          <a:noFill/>
        </p:spPr>
        <p:txBody>
          <a:bodyPr wrap="square" rtlCol="0">
            <a:spAutoFit/>
          </a:bodyPr>
          <a:lstStyle/>
          <a:p>
            <a:r>
              <a:rPr lang="en-US" sz="2400" dirty="0" smtClean="0">
                <a:solidFill>
                  <a:schemeClr val="tx2">
                    <a:lumMod val="75000"/>
                  </a:schemeClr>
                </a:solidFill>
              </a:rPr>
              <a:t>They all show signs of a chemical change</a:t>
            </a:r>
            <a:endParaRPr lang="en-US" sz="2400" dirty="0">
              <a:solidFill>
                <a:schemeClr val="tx2">
                  <a:lumMod val="75000"/>
                </a:schemeClr>
              </a:solidFill>
            </a:endParaRPr>
          </a:p>
        </p:txBody>
      </p:sp>
    </p:spTree>
    <p:extLst>
      <p:ext uri="{BB962C8B-B14F-4D97-AF65-F5344CB8AC3E}">
        <p14:creationId xmlns:p14="http://schemas.microsoft.com/office/powerpoint/2010/main" val="2795543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smtClean="0"/>
              <a:t>Comprehensive Practice Problem</a:t>
            </a:r>
          </a:p>
        </p:txBody>
      </p:sp>
      <p:sp>
        <p:nvSpPr>
          <p:cNvPr id="17411" name="Rectangle 3"/>
          <p:cNvSpPr>
            <a:spLocks noGrp="1" noChangeArrowheads="1"/>
          </p:cNvSpPr>
          <p:nvPr>
            <p:ph type="body" idx="1"/>
          </p:nvPr>
        </p:nvSpPr>
        <p:spPr>
          <a:xfrm>
            <a:off x="457200" y="1600200"/>
            <a:ext cx="8229600" cy="1395413"/>
          </a:xfrm>
        </p:spPr>
        <p:txBody>
          <a:bodyPr/>
          <a:lstStyle/>
          <a:p>
            <a:pPr eaLnBrk="1" hangingPunct="1">
              <a:buFont typeface="Wingdings" pitchFamily="2" charset="2"/>
              <a:buChar char="§"/>
            </a:pPr>
            <a:r>
              <a:rPr lang="en-US" sz="2400" dirty="0" smtClean="0">
                <a:solidFill>
                  <a:srgbClr val="0909FF"/>
                </a:solidFill>
              </a:rPr>
              <a:t>Write the equation</a:t>
            </a:r>
          </a:p>
          <a:p>
            <a:pPr eaLnBrk="1" hangingPunct="1">
              <a:buFont typeface="Wingdings" pitchFamily="2" charset="2"/>
              <a:buChar char="§"/>
            </a:pPr>
            <a:r>
              <a:rPr lang="en-US" sz="2400" dirty="0" smtClean="0">
                <a:solidFill>
                  <a:srgbClr val="0909FF"/>
                </a:solidFill>
              </a:rPr>
              <a:t>Note the physical state of each substance</a:t>
            </a:r>
          </a:p>
          <a:p>
            <a:pPr eaLnBrk="1" hangingPunct="1">
              <a:buFont typeface="Wingdings" pitchFamily="2" charset="2"/>
              <a:buChar char="§"/>
            </a:pPr>
            <a:r>
              <a:rPr lang="en-US" sz="2400" dirty="0" smtClean="0">
                <a:solidFill>
                  <a:srgbClr val="0909FF"/>
                </a:solidFill>
              </a:rPr>
              <a:t>Balance the equation </a:t>
            </a:r>
          </a:p>
        </p:txBody>
      </p:sp>
      <p:sp>
        <p:nvSpPr>
          <p:cNvPr id="17412" name="Text Box 4"/>
          <p:cNvSpPr txBox="1">
            <a:spLocks noChangeArrowheads="1"/>
          </p:cNvSpPr>
          <p:nvPr/>
        </p:nvSpPr>
        <p:spPr bwMode="auto">
          <a:xfrm>
            <a:off x="339725" y="3087688"/>
            <a:ext cx="832008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400" dirty="0"/>
              <a:t>Potassium chromate combines with lead (II) nitrate to form potassium nitrate and  lead (II) chromate</a:t>
            </a:r>
          </a:p>
        </p:txBody>
      </p:sp>
    </p:spTree>
    <p:extLst>
      <p:ext uri="{BB962C8B-B14F-4D97-AF65-F5344CB8AC3E}">
        <p14:creationId xmlns:p14="http://schemas.microsoft.com/office/powerpoint/2010/main" val="22983830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0" indent="0">
                  <a:buNone/>
                </a:pPr>
                <a:r>
                  <a:rPr lang="en-US" dirty="0" smtClean="0"/>
                  <a:t>If I put all the reactants of the following equation into the left side of the balance and all of the products into the right side, why would the balance look like this? </a:t>
                </a:r>
              </a:p>
              <a:p>
                <a:pPr marL="0" indent="0">
                  <a:buNone/>
                </a:pPr>
                <a:endParaRPr lang="en-US" dirty="0" smtClean="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a:rPr>
                        <m:t>𝑃𝑏</m:t>
                      </m:r>
                      <m:sSub>
                        <m:sSubPr>
                          <m:ctrlPr>
                            <a:rPr lang="en-US" b="0" i="1" smtClean="0">
                              <a:latin typeface="Cambria Math"/>
                            </a:rPr>
                          </m:ctrlPr>
                        </m:sSubPr>
                        <m:e>
                          <m:r>
                            <a:rPr lang="en-US" b="0" i="1" smtClean="0">
                              <a:latin typeface="Cambria Math"/>
                            </a:rPr>
                            <m:t>𝐶𝑙</m:t>
                          </m:r>
                        </m:e>
                        <m:sub>
                          <m:r>
                            <a:rPr lang="en-US" b="0" i="1" smtClean="0">
                              <a:latin typeface="Cambria Math"/>
                            </a:rPr>
                            <m:t>4</m:t>
                          </m:r>
                        </m:sub>
                      </m:sSub>
                      <m:r>
                        <a:rPr lang="en-US" b="0" i="1" smtClean="0">
                          <a:latin typeface="Cambria Math"/>
                          <a:ea typeface="Cambria Math"/>
                        </a:rPr>
                        <m:t>→</m:t>
                      </m:r>
                      <m:r>
                        <a:rPr lang="en-US" b="0" i="1" smtClean="0">
                          <a:latin typeface="Cambria Math"/>
                          <a:ea typeface="Cambria Math"/>
                        </a:rPr>
                        <m:t>𝑃𝑏</m:t>
                      </m:r>
                      <m: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𝐶𝑙</m:t>
                          </m:r>
                        </m:e>
                        <m:sub>
                          <m:r>
                            <a:rPr lang="en-US" b="0" i="1" smtClean="0">
                              <a:latin typeface="Cambria Math"/>
                              <a:ea typeface="Cambria Math"/>
                            </a:rPr>
                            <m:t>2</m:t>
                          </m:r>
                        </m:sub>
                      </m:sSub>
                    </m:oMath>
                  </m:oMathPara>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111" t="-875" r="-1926"/>
                </a:stretch>
              </a:blipFill>
            </p:spPr>
            <p:txBody>
              <a:bodyPr/>
              <a:lstStyle/>
              <a:p>
                <a:r>
                  <a:rPr lang="en-US">
                    <a:noFill/>
                  </a:rPr>
                  <a:t> </a:t>
                </a:r>
              </a:p>
            </p:txBody>
          </p:sp>
        </mc:Fallback>
      </mc:AlternateContent>
      <p:pic>
        <p:nvPicPr>
          <p:cNvPr id="440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4114800"/>
            <a:ext cx="2276475" cy="200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89138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Chemical Reactions</a:t>
            </a:r>
            <a:endParaRPr lang="en-US" dirty="0"/>
          </a:p>
        </p:txBody>
      </p:sp>
      <p:sp>
        <p:nvSpPr>
          <p:cNvPr id="3" name="Content Placeholder 2"/>
          <p:cNvSpPr>
            <a:spLocks noGrp="1"/>
          </p:cNvSpPr>
          <p:nvPr>
            <p:ph idx="1"/>
          </p:nvPr>
        </p:nvSpPr>
        <p:spPr>
          <a:xfrm>
            <a:off x="457200" y="1600200"/>
            <a:ext cx="4953000" cy="3657600"/>
          </a:xfrm>
        </p:spPr>
        <p:txBody>
          <a:bodyPr/>
          <a:lstStyle/>
          <a:p>
            <a:r>
              <a:rPr lang="en-US" sz="3200" dirty="0" smtClean="0"/>
              <a:t>5 General Types</a:t>
            </a:r>
          </a:p>
          <a:p>
            <a:pPr lvl="1"/>
            <a:r>
              <a:rPr lang="en-US" sz="2400" dirty="0" smtClean="0"/>
              <a:t>Synthesis</a:t>
            </a:r>
          </a:p>
          <a:p>
            <a:pPr lvl="1"/>
            <a:r>
              <a:rPr lang="en-US" sz="2400" dirty="0" smtClean="0"/>
              <a:t>Decomposition</a:t>
            </a:r>
          </a:p>
          <a:p>
            <a:pPr lvl="1"/>
            <a:r>
              <a:rPr lang="en-US" sz="2400" dirty="0" smtClean="0"/>
              <a:t>Single displacement</a:t>
            </a:r>
          </a:p>
          <a:p>
            <a:pPr lvl="1"/>
            <a:r>
              <a:rPr lang="en-US" sz="2400" dirty="0" smtClean="0"/>
              <a:t>Double displacement</a:t>
            </a:r>
          </a:p>
          <a:p>
            <a:pPr lvl="1"/>
            <a:r>
              <a:rPr lang="en-US" sz="2400" dirty="0" smtClean="0"/>
              <a:t>Combustion</a:t>
            </a:r>
          </a:p>
          <a:p>
            <a:pPr lvl="1"/>
            <a:endParaRPr 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2488" y="1828800"/>
            <a:ext cx="4048125"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990600" y="5124926"/>
            <a:ext cx="7374776" cy="461665"/>
          </a:xfrm>
          <a:prstGeom prst="rect">
            <a:avLst/>
          </a:prstGeom>
          <a:noFill/>
        </p:spPr>
        <p:txBody>
          <a:bodyPr wrap="none" rtlCol="0">
            <a:spAutoFit/>
          </a:bodyPr>
          <a:lstStyle/>
          <a:p>
            <a:r>
              <a:rPr lang="en-US" sz="2400" dirty="0" smtClean="0"/>
              <a:t>You will need to know how to identify these reactions</a:t>
            </a:r>
            <a:endParaRPr lang="en-US" sz="2400" dirty="0"/>
          </a:p>
        </p:txBody>
      </p:sp>
    </p:spTree>
    <p:extLst>
      <p:ext uri="{BB962C8B-B14F-4D97-AF65-F5344CB8AC3E}">
        <p14:creationId xmlns:p14="http://schemas.microsoft.com/office/powerpoint/2010/main" val="42494399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ChangeArrowheads="1"/>
          </p:cNvSpPr>
          <p:nvPr/>
        </p:nvSpPr>
        <p:spPr bwMode="auto">
          <a:xfrm>
            <a:off x="1844040" y="1828165"/>
            <a:ext cx="1188720" cy="596900"/>
          </a:xfrm>
          <a:prstGeom prst="rect">
            <a:avLst/>
          </a:prstGeom>
          <a:solidFill>
            <a:schemeClr val="accent1"/>
          </a:solidFill>
          <a:ln w="9525">
            <a:noFill/>
            <a:miter lim="800000"/>
            <a:headEnd/>
            <a:tailEnd/>
          </a:ln>
          <a:effectLst/>
        </p:spPr>
        <p:txBody>
          <a:bodyPr wrap="none" anchor="ctr"/>
          <a:lstStyle/>
          <a:p>
            <a:endParaRPr lang="en-US"/>
          </a:p>
        </p:txBody>
      </p:sp>
      <p:sp>
        <p:nvSpPr>
          <p:cNvPr id="18436" name="Rectangle 3"/>
          <p:cNvSpPr>
            <a:spLocks noGrp="1" noChangeArrowheads="1"/>
          </p:cNvSpPr>
          <p:nvPr>
            <p:ph type="body" idx="1"/>
          </p:nvPr>
        </p:nvSpPr>
        <p:spPr>
          <a:xfrm>
            <a:off x="0" y="1524000"/>
            <a:ext cx="9144000" cy="4489450"/>
          </a:xfrm>
        </p:spPr>
        <p:txBody>
          <a:bodyPr>
            <a:normAutofit fontScale="77500" lnSpcReduction="20000"/>
          </a:bodyPr>
          <a:lstStyle/>
          <a:p>
            <a:pPr eaLnBrk="1" hangingPunct="1">
              <a:buFont typeface="Wingdings" pitchFamily="2" charset="2"/>
              <a:buNone/>
            </a:pPr>
            <a:r>
              <a:rPr lang="en-US" dirty="0" smtClean="0"/>
              <a:t>    </a:t>
            </a:r>
            <a:r>
              <a:rPr lang="en-US" sz="3200" dirty="0" smtClean="0"/>
              <a:t>Combustion</a:t>
            </a:r>
          </a:p>
          <a:p>
            <a:pPr eaLnBrk="1" hangingPunct="1">
              <a:buFont typeface="Wingdings" pitchFamily="2" charset="2"/>
              <a:buNone/>
            </a:pPr>
            <a:endParaRPr lang="en-US" sz="1500" dirty="0" smtClean="0"/>
          </a:p>
          <a:p>
            <a:pPr lvl="1" eaLnBrk="1" hangingPunct="1">
              <a:buFont typeface="Wingdings" pitchFamily="2" charset="2"/>
              <a:buNone/>
            </a:pPr>
            <a:r>
              <a:rPr lang="en-US" dirty="0" err="1" smtClean="0"/>
              <a:t>C</a:t>
            </a:r>
            <a:r>
              <a:rPr lang="en-US" baseline="-25000" dirty="0" err="1" smtClean="0"/>
              <a:t>x</a:t>
            </a:r>
            <a:r>
              <a:rPr lang="en-US" dirty="0" err="1" smtClean="0"/>
              <a:t>H</a:t>
            </a:r>
            <a:r>
              <a:rPr lang="en-US" baseline="-25000" dirty="0" err="1" smtClean="0"/>
              <a:t>y</a:t>
            </a:r>
            <a:r>
              <a:rPr lang="en-US" dirty="0" smtClean="0"/>
              <a:t> +  O</a:t>
            </a:r>
            <a:r>
              <a:rPr lang="en-US" baseline="-25000" dirty="0" smtClean="0"/>
              <a:t>2</a:t>
            </a:r>
            <a:r>
              <a:rPr lang="en-US" dirty="0" smtClean="0"/>
              <a:t>           CO</a:t>
            </a:r>
            <a:r>
              <a:rPr lang="en-US" baseline="-25000" dirty="0" smtClean="0"/>
              <a:t>2</a:t>
            </a:r>
            <a:r>
              <a:rPr lang="en-US" dirty="0" smtClean="0"/>
              <a:t> +  H</a:t>
            </a:r>
            <a:r>
              <a:rPr lang="en-US" baseline="-25000" dirty="0" smtClean="0"/>
              <a:t>2</a:t>
            </a:r>
            <a:r>
              <a:rPr lang="en-US" dirty="0" smtClean="0"/>
              <a:t>0 </a:t>
            </a:r>
          </a:p>
          <a:p>
            <a:pPr lvl="1" eaLnBrk="1" hangingPunct="1">
              <a:buFont typeface="Wingdings" pitchFamily="2" charset="2"/>
              <a:buNone/>
            </a:pPr>
            <a:endParaRPr lang="en-US" dirty="0" smtClean="0"/>
          </a:p>
          <a:p>
            <a:pPr lvl="1" eaLnBrk="1" hangingPunct="1">
              <a:buFont typeface="Wingdings" pitchFamily="2" charset="2"/>
              <a:buNone/>
            </a:pPr>
            <a:endParaRPr lang="en-US" sz="3300" dirty="0" smtClean="0"/>
          </a:p>
          <a:p>
            <a:pPr lvl="1" eaLnBrk="1" hangingPunct="1">
              <a:buFont typeface="Wingdings" pitchFamily="2" charset="2"/>
              <a:buNone/>
            </a:pPr>
            <a:endParaRPr lang="en-US" sz="3300" dirty="0" smtClean="0"/>
          </a:p>
          <a:p>
            <a:pPr lvl="1" eaLnBrk="1" hangingPunct="1">
              <a:buFont typeface="Wingdings" pitchFamily="2" charset="2"/>
              <a:buNone/>
            </a:pPr>
            <a:r>
              <a:rPr lang="en-US" sz="3300" dirty="0" smtClean="0"/>
              <a:t>Synthesis</a:t>
            </a:r>
            <a:endParaRPr lang="en-US" sz="3300" dirty="0" smtClean="0"/>
          </a:p>
          <a:p>
            <a:pPr lvl="1" eaLnBrk="1" hangingPunct="1">
              <a:buFont typeface="Wingdings" pitchFamily="2" charset="2"/>
              <a:buNone/>
            </a:pPr>
            <a:r>
              <a:rPr lang="en-US" dirty="0" smtClean="0"/>
              <a:t>A + B         AB   </a:t>
            </a:r>
            <a:endParaRPr lang="en-US" dirty="0" smtClean="0"/>
          </a:p>
          <a:p>
            <a:pPr lvl="1" eaLnBrk="1" hangingPunct="1">
              <a:buFont typeface="Wingdings" pitchFamily="2" charset="2"/>
              <a:buNone/>
            </a:pPr>
            <a:r>
              <a:rPr lang="en-US" sz="2000" dirty="0" smtClean="0"/>
              <a:t>(</a:t>
            </a:r>
            <a:r>
              <a:rPr lang="en-US" sz="2000" dirty="0" smtClean="0"/>
              <a:t>Two elements combine to form a compound)</a:t>
            </a:r>
          </a:p>
          <a:p>
            <a:pPr lvl="1" eaLnBrk="1" hangingPunct="1">
              <a:buFont typeface="Wingdings" pitchFamily="2" charset="2"/>
              <a:buNone/>
            </a:pPr>
            <a:endParaRPr lang="en-US" sz="2000" dirty="0" smtClean="0"/>
          </a:p>
          <a:p>
            <a:pPr lvl="1" eaLnBrk="1" hangingPunct="1">
              <a:buFont typeface="Wingdings" pitchFamily="2" charset="2"/>
              <a:buNone/>
            </a:pPr>
            <a:endParaRPr lang="en-US" sz="3300" dirty="0" smtClean="0"/>
          </a:p>
          <a:p>
            <a:pPr lvl="1" eaLnBrk="1" hangingPunct="1">
              <a:buFont typeface="Wingdings" pitchFamily="2" charset="2"/>
              <a:buNone/>
            </a:pPr>
            <a:r>
              <a:rPr lang="en-US" sz="3300" dirty="0" smtClean="0"/>
              <a:t>Decomposition</a:t>
            </a:r>
            <a:endParaRPr lang="en-US" sz="3300" dirty="0" smtClean="0"/>
          </a:p>
          <a:p>
            <a:pPr lvl="1" eaLnBrk="1" hangingPunct="1">
              <a:buFont typeface="Wingdings" pitchFamily="2" charset="2"/>
              <a:buNone/>
            </a:pPr>
            <a:r>
              <a:rPr lang="en-US" dirty="0" smtClean="0"/>
              <a:t>AB                A + B   </a:t>
            </a:r>
            <a:endParaRPr lang="en-US" dirty="0" smtClean="0"/>
          </a:p>
          <a:p>
            <a:pPr lvl="1" eaLnBrk="1" hangingPunct="1">
              <a:buFont typeface="Wingdings" pitchFamily="2" charset="2"/>
              <a:buNone/>
            </a:pPr>
            <a:r>
              <a:rPr lang="en-US" sz="2000" dirty="0" smtClean="0"/>
              <a:t>(</a:t>
            </a:r>
            <a:r>
              <a:rPr lang="en-US" sz="2000" dirty="0" smtClean="0"/>
              <a:t>One compound splits to form two compounds)</a:t>
            </a:r>
          </a:p>
          <a:p>
            <a:pPr lvl="1" eaLnBrk="1" hangingPunct="1">
              <a:buFont typeface="Wingdings" pitchFamily="2" charset="2"/>
              <a:buNone/>
            </a:pPr>
            <a:endParaRPr lang="en-US" sz="2000" dirty="0" smtClean="0"/>
          </a:p>
        </p:txBody>
      </p:sp>
      <p:sp>
        <p:nvSpPr>
          <p:cNvPr id="18435" name="Rectangle 2"/>
          <p:cNvSpPr>
            <a:spLocks noGrp="1" noChangeArrowheads="1"/>
          </p:cNvSpPr>
          <p:nvPr>
            <p:ph type="title"/>
          </p:nvPr>
        </p:nvSpPr>
        <p:spPr>
          <a:xfrm>
            <a:off x="457200" y="254000"/>
            <a:ext cx="8686800" cy="1143000"/>
          </a:xfrm>
        </p:spPr>
        <p:txBody>
          <a:bodyPr>
            <a:normAutofit/>
          </a:bodyPr>
          <a:lstStyle/>
          <a:p>
            <a:pPr eaLnBrk="1" hangingPunct="1"/>
            <a:r>
              <a:rPr lang="en-US" sz="2800" dirty="0" smtClean="0"/>
              <a:t>Types of Chemical Reactions –  5 General Formulas</a:t>
            </a:r>
          </a:p>
        </p:txBody>
      </p:sp>
      <p:sp>
        <p:nvSpPr>
          <p:cNvPr id="18437" name="Line 4"/>
          <p:cNvSpPr>
            <a:spLocks noChangeShapeType="1"/>
          </p:cNvSpPr>
          <p:nvPr/>
        </p:nvSpPr>
        <p:spPr bwMode="auto">
          <a:xfrm>
            <a:off x="1360170" y="2202180"/>
            <a:ext cx="533400" cy="0"/>
          </a:xfrm>
          <a:prstGeom prst="line">
            <a:avLst/>
          </a:prstGeom>
          <a:noFill/>
          <a:ln w="9525">
            <a:solidFill>
              <a:schemeClr val="tx1"/>
            </a:solidFill>
            <a:round/>
            <a:headEnd/>
            <a:tailEnd type="triangle" w="med" len="med"/>
          </a:ln>
          <a:effectLst/>
        </p:spPr>
        <p:txBody>
          <a:bodyPr/>
          <a:lstStyle/>
          <a:p>
            <a:endParaRPr lang="en-US"/>
          </a:p>
        </p:txBody>
      </p:sp>
      <p:grpSp>
        <p:nvGrpSpPr>
          <p:cNvPr id="2" name="Group 8"/>
          <p:cNvGrpSpPr>
            <a:grpSpLocks/>
          </p:cNvGrpSpPr>
          <p:nvPr/>
        </p:nvGrpSpPr>
        <p:grpSpPr bwMode="auto">
          <a:xfrm>
            <a:off x="2133600" y="2371725"/>
            <a:ext cx="381000" cy="215900"/>
            <a:chOff x="2928" y="1688"/>
            <a:chExt cx="240" cy="136"/>
          </a:xfrm>
        </p:grpSpPr>
        <p:sp>
          <p:nvSpPr>
            <p:cNvPr id="18442" name="Line 6"/>
            <p:cNvSpPr>
              <a:spLocks noChangeShapeType="1"/>
            </p:cNvSpPr>
            <p:nvPr/>
          </p:nvSpPr>
          <p:spPr bwMode="auto">
            <a:xfrm>
              <a:off x="2928" y="1824"/>
              <a:ext cx="240" cy="0"/>
            </a:xfrm>
            <a:prstGeom prst="line">
              <a:avLst/>
            </a:prstGeom>
            <a:noFill/>
            <a:ln w="9525">
              <a:solidFill>
                <a:schemeClr val="tx1"/>
              </a:solidFill>
              <a:round/>
              <a:headEnd/>
              <a:tailEnd type="triangle" w="med" len="med"/>
            </a:ln>
            <a:effectLst/>
          </p:spPr>
          <p:txBody>
            <a:bodyPr/>
            <a:lstStyle/>
            <a:p>
              <a:endParaRPr lang="en-US"/>
            </a:p>
          </p:txBody>
        </p:sp>
        <p:sp>
          <p:nvSpPr>
            <p:cNvPr id="18443" name="Line 7"/>
            <p:cNvSpPr>
              <a:spLocks noChangeShapeType="1"/>
            </p:cNvSpPr>
            <p:nvPr/>
          </p:nvSpPr>
          <p:spPr bwMode="auto">
            <a:xfrm>
              <a:off x="2928" y="1688"/>
              <a:ext cx="0" cy="128"/>
            </a:xfrm>
            <a:prstGeom prst="line">
              <a:avLst/>
            </a:prstGeom>
            <a:noFill/>
            <a:ln w="9525">
              <a:solidFill>
                <a:schemeClr val="tx1"/>
              </a:solidFill>
              <a:round/>
              <a:headEnd/>
              <a:tailEnd/>
            </a:ln>
            <a:effectLst/>
          </p:spPr>
          <p:txBody>
            <a:bodyPr/>
            <a:lstStyle/>
            <a:p>
              <a:endParaRPr lang="en-US"/>
            </a:p>
          </p:txBody>
        </p:sp>
      </p:grpSp>
      <p:sp>
        <p:nvSpPr>
          <p:cNvPr id="18439" name="Text Box 9"/>
          <p:cNvSpPr txBox="1">
            <a:spLocks noChangeArrowheads="1"/>
          </p:cNvSpPr>
          <p:nvPr/>
        </p:nvSpPr>
        <p:spPr bwMode="auto">
          <a:xfrm>
            <a:off x="2438400" y="2524125"/>
            <a:ext cx="3302000" cy="641350"/>
          </a:xfrm>
          <a:prstGeom prst="rect">
            <a:avLst/>
          </a:prstGeom>
          <a:noFill/>
          <a:ln w="9525">
            <a:noFill/>
            <a:miter lim="800000"/>
            <a:headEnd/>
            <a:tailEnd/>
          </a:ln>
          <a:effectLst/>
        </p:spPr>
        <p:txBody>
          <a:bodyPr>
            <a:spAutoFit/>
          </a:bodyPr>
          <a:lstStyle/>
          <a:p>
            <a:pPr>
              <a:spcBef>
                <a:spcPct val="50000"/>
              </a:spcBef>
            </a:pPr>
            <a:r>
              <a:rPr lang="en-US" dirty="0"/>
              <a:t>Always the products of these combustion reactions</a:t>
            </a:r>
          </a:p>
        </p:txBody>
      </p:sp>
      <p:sp>
        <p:nvSpPr>
          <p:cNvPr id="18440" name="Line 12"/>
          <p:cNvSpPr>
            <a:spLocks noChangeShapeType="1"/>
          </p:cNvSpPr>
          <p:nvPr/>
        </p:nvSpPr>
        <p:spPr bwMode="auto">
          <a:xfrm>
            <a:off x="887730" y="3813810"/>
            <a:ext cx="411480" cy="0"/>
          </a:xfrm>
          <a:prstGeom prst="line">
            <a:avLst/>
          </a:prstGeom>
          <a:noFill/>
          <a:ln w="9525">
            <a:solidFill>
              <a:schemeClr val="tx1"/>
            </a:solidFill>
            <a:round/>
            <a:headEnd/>
            <a:tailEnd type="triangle" w="med" len="med"/>
          </a:ln>
          <a:effectLst/>
        </p:spPr>
        <p:txBody>
          <a:bodyPr/>
          <a:lstStyle/>
          <a:p>
            <a:endParaRPr lang="en-US"/>
          </a:p>
        </p:txBody>
      </p:sp>
      <p:sp>
        <p:nvSpPr>
          <p:cNvPr id="18441" name="Line 14"/>
          <p:cNvSpPr>
            <a:spLocks noChangeShapeType="1"/>
          </p:cNvSpPr>
          <p:nvPr/>
        </p:nvSpPr>
        <p:spPr bwMode="auto">
          <a:xfrm>
            <a:off x="826770" y="5391150"/>
            <a:ext cx="533400" cy="0"/>
          </a:xfrm>
          <a:prstGeom prst="line">
            <a:avLst/>
          </a:prstGeom>
          <a:noFill/>
          <a:ln w="9525">
            <a:solidFill>
              <a:schemeClr val="tx1"/>
            </a:solidFill>
            <a:round/>
            <a:headEnd/>
            <a:tailEnd type="triangle" w="med" len="med"/>
          </a:ln>
          <a:effectLst/>
        </p:spPr>
        <p:txBody>
          <a:bodyPr/>
          <a:lstStyle/>
          <a:p>
            <a:endParaRPr lang="en-US"/>
          </a:p>
        </p:txBody>
      </p:sp>
      <p:pic>
        <p:nvPicPr>
          <p:cNvPr id="4198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31639"/>
          <a:stretch/>
        </p:blipFill>
        <p:spPr bwMode="auto">
          <a:xfrm>
            <a:off x="5334000" y="3032884"/>
            <a:ext cx="3429000" cy="1554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98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20449" b="23595"/>
          <a:stretch/>
        </p:blipFill>
        <p:spPr bwMode="auto">
          <a:xfrm>
            <a:off x="5029200" y="1307465"/>
            <a:ext cx="3523676" cy="131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988"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t="15605" b="7912"/>
          <a:stretch/>
        </p:blipFill>
        <p:spPr bwMode="auto">
          <a:xfrm>
            <a:off x="5267304" y="4994910"/>
            <a:ext cx="3258206"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smtClean="0"/>
              <a:t>Reactions Cont.</a:t>
            </a:r>
          </a:p>
        </p:txBody>
      </p:sp>
      <p:sp>
        <p:nvSpPr>
          <p:cNvPr id="19459" name="Rectangle 3"/>
          <p:cNvSpPr>
            <a:spLocks noGrp="1" noChangeArrowheads="1"/>
          </p:cNvSpPr>
          <p:nvPr>
            <p:ph type="body" idx="1"/>
          </p:nvPr>
        </p:nvSpPr>
        <p:spPr>
          <a:xfrm>
            <a:off x="457200" y="1432636"/>
            <a:ext cx="8534400" cy="4876800"/>
          </a:xfrm>
        </p:spPr>
        <p:txBody>
          <a:bodyPr>
            <a:normAutofit/>
          </a:bodyPr>
          <a:lstStyle/>
          <a:p>
            <a:pPr eaLnBrk="1" hangingPunct="1">
              <a:buFont typeface="Wingdings" pitchFamily="2" charset="2"/>
              <a:buNone/>
            </a:pPr>
            <a:r>
              <a:rPr lang="en-US" dirty="0" smtClean="0"/>
              <a:t>Single </a:t>
            </a:r>
            <a:r>
              <a:rPr lang="en-US" dirty="0" smtClean="0"/>
              <a:t>Replacement (Single Displacement)</a:t>
            </a:r>
          </a:p>
          <a:p>
            <a:pPr eaLnBrk="1" hangingPunct="1">
              <a:buFont typeface="Wingdings" pitchFamily="2" charset="2"/>
              <a:buNone/>
            </a:pPr>
            <a:r>
              <a:rPr lang="en-US" dirty="0" smtClean="0"/>
              <a:t>A + BC         AC + B	  </a:t>
            </a:r>
            <a:r>
              <a:rPr lang="en-US" sz="2000" dirty="0" smtClean="0"/>
              <a:t>(</a:t>
            </a:r>
            <a:r>
              <a:rPr lang="en-US" sz="1600" dirty="0" smtClean="0"/>
              <a:t>M</a:t>
            </a:r>
            <a:r>
              <a:rPr lang="en-US" sz="1600" dirty="0" smtClean="0"/>
              <a:t>etals </a:t>
            </a:r>
            <a:r>
              <a:rPr lang="en-US" sz="1600" dirty="0" smtClean="0"/>
              <a:t>replace </a:t>
            </a:r>
            <a:r>
              <a:rPr lang="en-US" sz="1600" dirty="0" smtClean="0"/>
              <a:t>metals and non-metals </a:t>
            </a:r>
            <a:r>
              <a:rPr lang="en-US" sz="1600" dirty="0" smtClean="0"/>
              <a:t>replace </a:t>
            </a:r>
            <a:r>
              <a:rPr lang="en-US" sz="1600" dirty="0" smtClean="0"/>
              <a:t>non-metals</a:t>
            </a:r>
            <a:r>
              <a:rPr lang="en-US" sz="2000" dirty="0" smtClean="0"/>
              <a:t>)</a:t>
            </a:r>
          </a:p>
          <a:p>
            <a:pPr eaLnBrk="1" hangingPunct="1">
              <a:buFont typeface="Wingdings" pitchFamily="2" charset="2"/>
              <a:buNone/>
            </a:pPr>
            <a:endParaRPr lang="en-US" sz="2000" dirty="0"/>
          </a:p>
          <a:p>
            <a:pPr eaLnBrk="1" hangingPunct="1">
              <a:buFont typeface="Wingdings" pitchFamily="2" charset="2"/>
              <a:buNone/>
            </a:pPr>
            <a:endParaRPr lang="en-US" sz="2000" dirty="0" smtClean="0"/>
          </a:p>
          <a:p>
            <a:pPr eaLnBrk="1" hangingPunct="1">
              <a:buFont typeface="Wingdings" pitchFamily="2" charset="2"/>
              <a:buNone/>
            </a:pPr>
            <a:endParaRPr lang="en-US" sz="2000" dirty="0"/>
          </a:p>
          <a:p>
            <a:pPr eaLnBrk="1" hangingPunct="1">
              <a:buFont typeface="Wingdings" pitchFamily="2" charset="2"/>
              <a:buNone/>
            </a:pPr>
            <a:endParaRPr lang="en-US" sz="2000" dirty="0" smtClean="0"/>
          </a:p>
          <a:p>
            <a:pPr eaLnBrk="1" hangingPunct="1">
              <a:buFont typeface="Wingdings" pitchFamily="2" charset="2"/>
              <a:buNone/>
            </a:pPr>
            <a:endParaRPr lang="en-US" sz="2000" dirty="0"/>
          </a:p>
          <a:p>
            <a:pPr eaLnBrk="1" hangingPunct="1">
              <a:buFont typeface="Wingdings" pitchFamily="2" charset="2"/>
              <a:buNone/>
            </a:pPr>
            <a:r>
              <a:rPr lang="en-US" dirty="0" smtClean="0"/>
              <a:t>Double </a:t>
            </a:r>
            <a:r>
              <a:rPr lang="en-US" dirty="0" smtClean="0"/>
              <a:t>Replacement (Double Displacement)</a:t>
            </a:r>
          </a:p>
          <a:p>
            <a:pPr eaLnBrk="1" hangingPunct="1">
              <a:buFont typeface="Wingdings" pitchFamily="2" charset="2"/>
              <a:buNone/>
            </a:pPr>
            <a:r>
              <a:rPr lang="en-US" dirty="0" smtClean="0"/>
              <a:t>AB + XY          AY + XB </a:t>
            </a:r>
            <a:r>
              <a:rPr lang="en-US" sz="1600" dirty="0" smtClean="0"/>
              <a:t>(Compounds </a:t>
            </a:r>
            <a:r>
              <a:rPr lang="en-US" sz="1600" dirty="0" smtClean="0"/>
              <a:t>switch </a:t>
            </a:r>
            <a:r>
              <a:rPr lang="en-US" sz="1600" dirty="0" smtClean="0"/>
              <a:t>partners)</a:t>
            </a:r>
            <a:endParaRPr lang="en-US" sz="1600" dirty="0" smtClean="0"/>
          </a:p>
        </p:txBody>
      </p:sp>
      <p:sp>
        <p:nvSpPr>
          <p:cNvPr id="19460" name="Line 4"/>
          <p:cNvSpPr>
            <a:spLocks noChangeShapeType="1"/>
          </p:cNvSpPr>
          <p:nvPr/>
        </p:nvSpPr>
        <p:spPr bwMode="auto">
          <a:xfrm>
            <a:off x="1600200" y="2057400"/>
            <a:ext cx="533400" cy="0"/>
          </a:xfrm>
          <a:prstGeom prst="line">
            <a:avLst/>
          </a:prstGeom>
          <a:noFill/>
          <a:ln w="9525">
            <a:solidFill>
              <a:schemeClr val="tx1"/>
            </a:solidFill>
            <a:round/>
            <a:headEnd/>
            <a:tailEnd type="triangle" w="med" len="med"/>
          </a:ln>
          <a:effectLst/>
        </p:spPr>
        <p:txBody>
          <a:bodyPr/>
          <a:lstStyle/>
          <a:p>
            <a:endParaRPr lang="en-US"/>
          </a:p>
        </p:txBody>
      </p:sp>
      <p:sp>
        <p:nvSpPr>
          <p:cNvPr id="19461" name="Line 5"/>
          <p:cNvSpPr>
            <a:spLocks noChangeShapeType="1"/>
          </p:cNvSpPr>
          <p:nvPr/>
        </p:nvSpPr>
        <p:spPr bwMode="auto">
          <a:xfrm>
            <a:off x="1805940" y="4800600"/>
            <a:ext cx="533400" cy="0"/>
          </a:xfrm>
          <a:prstGeom prst="line">
            <a:avLst/>
          </a:prstGeom>
          <a:noFill/>
          <a:ln w="9525">
            <a:solidFill>
              <a:schemeClr val="tx1"/>
            </a:solidFill>
            <a:round/>
            <a:headEnd/>
            <a:tailEnd type="triangle" w="med" len="med"/>
          </a:ln>
          <a:effectLst/>
        </p:spPr>
        <p:txBody>
          <a:bodyPr/>
          <a:lstStyle/>
          <a:p>
            <a:endParaRPr lang="en-US"/>
          </a:p>
        </p:txBody>
      </p:sp>
      <p:pic>
        <p:nvPicPr>
          <p:cNvPr id="430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2362199"/>
            <a:ext cx="2743200" cy="1802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5029200"/>
            <a:ext cx="426720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44500" y="195263"/>
            <a:ext cx="8229600" cy="1143000"/>
          </a:xfrm>
        </p:spPr>
        <p:txBody>
          <a:bodyPr/>
          <a:lstStyle/>
          <a:p>
            <a:pPr eaLnBrk="1" hangingPunct="1"/>
            <a:r>
              <a:rPr lang="en-US" dirty="0" smtClean="0"/>
              <a:t>Practice Problems</a:t>
            </a:r>
          </a:p>
        </p:txBody>
      </p:sp>
      <p:sp>
        <p:nvSpPr>
          <p:cNvPr id="20483" name="Rectangle 3"/>
          <p:cNvSpPr>
            <a:spLocks noGrp="1" noChangeArrowheads="1"/>
          </p:cNvSpPr>
          <p:nvPr>
            <p:ph type="body" idx="1"/>
          </p:nvPr>
        </p:nvSpPr>
        <p:spPr>
          <a:xfrm>
            <a:off x="260350" y="2371725"/>
            <a:ext cx="8229600" cy="638175"/>
          </a:xfrm>
        </p:spPr>
        <p:txBody>
          <a:bodyPr/>
          <a:lstStyle/>
          <a:p>
            <a:pPr eaLnBrk="1" hangingPunct="1">
              <a:buFont typeface="Wingdings" pitchFamily="2" charset="2"/>
              <a:buNone/>
            </a:pPr>
            <a:r>
              <a:rPr lang="en-US" smtClean="0"/>
              <a:t>Identify the type of reaction</a:t>
            </a:r>
          </a:p>
          <a:p>
            <a:pPr eaLnBrk="1" hangingPunct="1">
              <a:buFont typeface="Wingdings" pitchFamily="2" charset="2"/>
              <a:buNone/>
            </a:pPr>
            <a:endParaRPr lang="en-US" smtClean="0"/>
          </a:p>
          <a:p>
            <a:pPr eaLnBrk="1" hangingPunct="1">
              <a:buFont typeface="Wingdings" pitchFamily="2" charset="2"/>
              <a:buNone/>
            </a:pPr>
            <a:endParaRPr lang="en-US" smtClean="0"/>
          </a:p>
        </p:txBody>
      </p:sp>
      <p:graphicFrame>
        <p:nvGraphicFramePr>
          <p:cNvPr id="20484" name="Object 4"/>
          <p:cNvGraphicFramePr>
            <a:graphicFrameLocks noChangeAspect="1"/>
          </p:cNvGraphicFramePr>
          <p:nvPr/>
        </p:nvGraphicFramePr>
        <p:xfrm>
          <a:off x="333375" y="3178175"/>
          <a:ext cx="7874000" cy="3679825"/>
        </p:xfrm>
        <a:graphic>
          <a:graphicData uri="http://schemas.openxmlformats.org/presentationml/2006/ole">
            <mc:AlternateContent xmlns:mc="http://schemas.openxmlformats.org/markup-compatibility/2006">
              <mc:Choice xmlns:v="urn:schemas-microsoft-com:vml" Requires="v">
                <p:oleObj spid="_x0000_s37901" name="Equation" r:id="rId4" imgW="2908300" imgH="1358900" progId="Equation.3">
                  <p:embed/>
                </p:oleObj>
              </mc:Choice>
              <mc:Fallback>
                <p:oleObj name="Equation" r:id="rId4" imgW="2908300" imgH="13589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375" y="3178175"/>
                        <a:ext cx="7874000" cy="3679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85" name="Text Box 5"/>
          <p:cNvSpPr txBox="1">
            <a:spLocks noChangeArrowheads="1"/>
          </p:cNvSpPr>
          <p:nvPr/>
        </p:nvSpPr>
        <p:spPr bwMode="auto">
          <a:xfrm>
            <a:off x="471488" y="1228725"/>
            <a:ext cx="7967662" cy="939800"/>
          </a:xfrm>
          <a:prstGeom prst="rect">
            <a:avLst/>
          </a:prstGeom>
          <a:noFill/>
          <a:ln w="9525">
            <a:solidFill>
              <a:schemeClr val="tx1"/>
            </a:solidFill>
            <a:miter lim="800000"/>
            <a:headEnd/>
            <a:tailEnd/>
          </a:ln>
          <a:effectLst/>
        </p:spPr>
        <p:txBody>
          <a:bodyPr>
            <a:spAutoFit/>
          </a:bodyPr>
          <a:lstStyle/>
          <a:p>
            <a:pPr algn="ctr">
              <a:spcBef>
                <a:spcPct val="50000"/>
              </a:spcBef>
            </a:pPr>
            <a:r>
              <a:rPr lang="en-US" sz="2200"/>
              <a:t>Combustion	  Decomposition	Single replacememt</a:t>
            </a:r>
          </a:p>
          <a:p>
            <a:pPr algn="ctr">
              <a:spcBef>
                <a:spcPct val="50000"/>
              </a:spcBef>
            </a:pPr>
            <a:r>
              <a:rPr lang="en-US" sz="2200"/>
              <a:t>Synthesis	Double Replacement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lstStyle/>
          <a:p>
            <a:pPr marL="0" indent="0">
              <a:buNone/>
            </a:pPr>
            <a:r>
              <a:rPr lang="en-US" dirty="0" smtClean="0"/>
              <a:t>What type of reaction does the picture represent?</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What are the reactants in this reaction?</a:t>
            </a:r>
          </a:p>
          <a:p>
            <a:pPr marL="0" indent="0">
              <a:buNone/>
            </a:pPr>
            <a:endParaRPr lang="en-US" dirty="0"/>
          </a:p>
          <a:p>
            <a:pPr marL="0" indent="0">
              <a:buNone/>
            </a:pPr>
            <a:r>
              <a:rPr lang="en-US" dirty="0" smtClean="0"/>
              <a:t>Which one will run out first?</a:t>
            </a:r>
            <a:endParaRPr lang="en-US" dirty="0"/>
          </a:p>
        </p:txBody>
      </p:sp>
      <p:pic>
        <p:nvPicPr>
          <p:cNvPr id="450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133600"/>
            <a:ext cx="3153659"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062302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p:cNvSpPr>
          <p:nvPr>
            <p:ph type="title"/>
          </p:nvPr>
        </p:nvSpPr>
        <p:spPr>
          <a:xfrm>
            <a:off x="609600" y="457200"/>
            <a:ext cx="8153400" cy="990600"/>
          </a:xfrm>
        </p:spPr>
        <p:txBody>
          <a:bodyPr/>
          <a:lstStyle/>
          <a:p>
            <a:pPr eaLnBrk="1" hangingPunct="1"/>
            <a:r>
              <a:rPr lang="en-US" altLang="en-US" dirty="0" smtClean="0"/>
              <a:t>Equilibrium </a:t>
            </a:r>
            <a:r>
              <a:rPr lang="en-US" altLang="en-US" sz="1600" dirty="0" smtClean="0">
                <a:hlinkClick r:id="rId2"/>
              </a:rPr>
              <a:t>http://www.youtube.com/watch?v=JsoawKguU6A</a:t>
            </a:r>
            <a:endParaRPr lang="en-US" altLang="en-US" sz="1600" dirty="0" smtClean="0"/>
          </a:p>
        </p:txBody>
      </p:sp>
      <p:sp>
        <p:nvSpPr>
          <p:cNvPr id="20483" name="Rectangle 3"/>
          <p:cNvSpPr>
            <a:spLocks noGrp="1"/>
          </p:cNvSpPr>
          <p:nvPr>
            <p:ph type="body" idx="1"/>
          </p:nvPr>
        </p:nvSpPr>
        <p:spPr>
          <a:xfrm>
            <a:off x="609600" y="1524000"/>
            <a:ext cx="8153400" cy="4876800"/>
          </a:xfrm>
        </p:spPr>
        <p:txBody>
          <a:bodyPr/>
          <a:lstStyle/>
          <a:p>
            <a:pPr eaLnBrk="1" hangingPunct="1">
              <a:defRPr/>
            </a:pPr>
            <a:r>
              <a:rPr lang="en-US" sz="2800" dirty="0" smtClean="0"/>
              <a:t>Many reactions can change direction.</a:t>
            </a:r>
          </a:p>
          <a:p>
            <a:pPr marL="0" indent="0" eaLnBrk="1" hangingPunct="1">
              <a:buFont typeface="Wingdings" pitchFamily="2" charset="2"/>
              <a:buNone/>
              <a:defRPr/>
            </a:pPr>
            <a:endParaRPr lang="en-US" sz="900" dirty="0" smtClean="0"/>
          </a:p>
          <a:p>
            <a:pPr lvl="1" eaLnBrk="1" hangingPunct="1">
              <a:defRPr/>
            </a:pPr>
            <a:r>
              <a:rPr lang="en-US" sz="2000" dirty="0" smtClean="0"/>
              <a:t>These are called </a:t>
            </a:r>
            <a:r>
              <a:rPr lang="en-US" sz="2000" dirty="0" smtClean="0">
                <a:solidFill>
                  <a:schemeClr val="tx2">
                    <a:lumMod val="75000"/>
                  </a:schemeClr>
                </a:solidFill>
              </a:rPr>
              <a:t>reversible reactions</a:t>
            </a:r>
            <a:r>
              <a:rPr lang="en-US" sz="2000" dirty="0" smtClean="0"/>
              <a:t>.</a:t>
            </a:r>
          </a:p>
          <a:p>
            <a:pPr marL="366713" lvl="1" indent="0" eaLnBrk="1" hangingPunct="1">
              <a:buFont typeface="Wingdings 2" pitchFamily="18" charset="2"/>
              <a:buNone/>
              <a:defRPr/>
            </a:pPr>
            <a:endParaRPr lang="en-US" sz="900" dirty="0" smtClean="0"/>
          </a:p>
          <a:p>
            <a:pPr eaLnBrk="1" hangingPunct="1">
              <a:defRPr/>
            </a:pPr>
            <a:r>
              <a:rPr lang="en-US" sz="2800" dirty="0" smtClean="0"/>
              <a:t>When no net change occurs in the amount of reactants and products, a system is said to be in </a:t>
            </a:r>
            <a:r>
              <a:rPr lang="en-US" sz="2800" dirty="0" smtClean="0">
                <a:solidFill>
                  <a:schemeClr val="tx2">
                    <a:lumMod val="75000"/>
                  </a:schemeClr>
                </a:solidFill>
              </a:rPr>
              <a:t>equilibrium</a:t>
            </a:r>
            <a:r>
              <a:rPr lang="en-US" sz="2800" dirty="0" smtClean="0"/>
              <a:t>.</a:t>
            </a:r>
          </a:p>
          <a:p>
            <a:pPr marL="0" indent="0" eaLnBrk="1" hangingPunct="1">
              <a:buFont typeface="Wingdings" pitchFamily="2" charset="2"/>
              <a:buNone/>
              <a:defRPr/>
            </a:pPr>
            <a:endParaRPr lang="en-US" sz="900" dirty="0" smtClean="0"/>
          </a:p>
          <a:p>
            <a:pPr lvl="1" eaLnBrk="1" hangingPunct="1">
              <a:defRPr/>
            </a:pPr>
            <a:r>
              <a:rPr lang="en-US" sz="2000" dirty="0" smtClean="0"/>
              <a:t>A system in which opposite actions are taking place at the same rate, it is said to be in </a:t>
            </a:r>
            <a:r>
              <a:rPr lang="en-US" sz="2000" dirty="0" smtClean="0">
                <a:solidFill>
                  <a:schemeClr val="tx2">
                    <a:lumMod val="75000"/>
                  </a:schemeClr>
                </a:solidFill>
              </a:rPr>
              <a:t>dynamic equilibrium</a:t>
            </a:r>
            <a:r>
              <a:rPr lang="en-US" sz="2000" dirty="0" smtClean="0"/>
              <a:t>.</a:t>
            </a:r>
          </a:p>
          <a:p>
            <a:pPr marL="366713" lvl="1" indent="0" eaLnBrk="1" hangingPunct="1">
              <a:buFont typeface="Wingdings 2" pitchFamily="18" charset="2"/>
              <a:buNone/>
              <a:defRPr/>
            </a:pPr>
            <a:endParaRPr lang="en-US" sz="900" dirty="0" smtClean="0"/>
          </a:p>
          <a:p>
            <a:pPr lvl="1" eaLnBrk="1" hangingPunct="1">
              <a:defRPr/>
            </a:pPr>
            <a:r>
              <a:rPr lang="en-US" sz="2000" dirty="0" smtClean="0"/>
              <a:t>Products and reactants are forming at the same rate.</a:t>
            </a:r>
          </a:p>
          <a:p>
            <a:pPr marL="366713" lvl="1" indent="0" eaLnBrk="1" hangingPunct="1">
              <a:buFont typeface="Wingdings 2" pitchFamily="18" charset="2"/>
              <a:buNone/>
              <a:defRPr/>
            </a:pPr>
            <a:endParaRPr lang="en-US" sz="900" dirty="0" smtClean="0"/>
          </a:p>
          <a:p>
            <a:pPr lvl="1" eaLnBrk="1" hangingPunct="1">
              <a:defRPr/>
            </a:pPr>
            <a:r>
              <a:rPr lang="en-US" sz="2000" dirty="0" smtClean="0"/>
              <a:t>Reactants are never fully used up because they are constantly being formed from products.</a:t>
            </a:r>
          </a:p>
        </p:txBody>
      </p:sp>
    </p:spTree>
    <p:extLst>
      <p:ext uri="{BB962C8B-B14F-4D97-AF65-F5344CB8AC3E}">
        <p14:creationId xmlns:p14="http://schemas.microsoft.com/office/powerpoint/2010/main" val="37005802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09600" y="533400"/>
            <a:ext cx="8153400" cy="990600"/>
          </a:xfrm>
        </p:spPr>
        <p:txBody>
          <a:bodyPr>
            <a:normAutofit fontScale="90000"/>
          </a:bodyPr>
          <a:lstStyle/>
          <a:p>
            <a:pPr eaLnBrk="1" hangingPunct="1"/>
            <a:r>
              <a:rPr lang="en-US" altLang="en-US" dirty="0" smtClean="0"/>
              <a:t>Reaction Rate </a:t>
            </a:r>
            <a:r>
              <a:rPr lang="en-US" altLang="en-US" sz="1400" dirty="0" smtClean="0">
                <a:hlinkClick r:id="rId2"/>
              </a:rPr>
              <a:t>http://www.bing.com/videos/search?q=activation+energy+video&amp;mid=CC5874704F3D6F93469CCC5874704F3D6F93469C&amp;view=detail&amp;FORM=VIRE7</a:t>
            </a:r>
            <a:endParaRPr lang="en-US" altLang="en-US" sz="1400" dirty="0" smtClean="0"/>
          </a:p>
        </p:txBody>
      </p:sp>
      <p:sp>
        <p:nvSpPr>
          <p:cNvPr id="22531" name="Content Placeholder 2"/>
          <p:cNvSpPr>
            <a:spLocks noGrp="1"/>
          </p:cNvSpPr>
          <p:nvPr>
            <p:ph sz="quarter" idx="1"/>
          </p:nvPr>
        </p:nvSpPr>
        <p:spPr>
          <a:xfrm>
            <a:off x="533400" y="1752600"/>
            <a:ext cx="7848600" cy="3048000"/>
          </a:xfrm>
        </p:spPr>
        <p:txBody>
          <a:bodyPr>
            <a:normAutofit fontScale="92500" lnSpcReduction="10000"/>
          </a:bodyPr>
          <a:lstStyle/>
          <a:p>
            <a:pPr eaLnBrk="1" hangingPunct="1">
              <a:defRPr/>
            </a:pPr>
            <a:r>
              <a:rPr lang="en-US" sz="2800" dirty="0" smtClean="0"/>
              <a:t>How fast do reactions reach equilibrium?</a:t>
            </a:r>
          </a:p>
          <a:p>
            <a:pPr marL="0" indent="0" eaLnBrk="1" hangingPunct="1">
              <a:buFont typeface="Wingdings" pitchFamily="2" charset="2"/>
              <a:buNone/>
              <a:defRPr/>
            </a:pPr>
            <a:endParaRPr lang="en-US" sz="1800" dirty="0" smtClean="0"/>
          </a:p>
          <a:p>
            <a:pPr lvl="1" eaLnBrk="1" hangingPunct="1">
              <a:defRPr/>
            </a:pPr>
            <a:r>
              <a:rPr lang="en-US" sz="2000" dirty="0" smtClean="0"/>
              <a:t>The amount of energy the particles must have when they collide is called the </a:t>
            </a:r>
            <a:r>
              <a:rPr lang="en-US" sz="2000" dirty="0" smtClean="0">
                <a:solidFill>
                  <a:schemeClr val="tx2">
                    <a:lumMod val="75000"/>
                  </a:schemeClr>
                </a:solidFill>
              </a:rPr>
              <a:t>activation energy </a:t>
            </a:r>
            <a:r>
              <a:rPr lang="en-US" sz="2000" dirty="0" smtClean="0"/>
              <a:t>of that reaction.</a:t>
            </a:r>
          </a:p>
          <a:p>
            <a:pPr marL="366713" lvl="1" indent="0" eaLnBrk="1" hangingPunct="1">
              <a:buFont typeface="Wingdings 2" pitchFamily="18" charset="2"/>
              <a:buNone/>
              <a:defRPr/>
            </a:pPr>
            <a:endParaRPr lang="en-US" sz="900" dirty="0" smtClean="0"/>
          </a:p>
          <a:p>
            <a:pPr lvl="1" eaLnBrk="1" hangingPunct="1">
              <a:defRPr/>
            </a:pPr>
            <a:r>
              <a:rPr lang="en-US" sz="2000" dirty="0" smtClean="0"/>
              <a:t>The speed of reaction measures how quickly the reactants disappear or how quickly the products appear.</a:t>
            </a:r>
          </a:p>
          <a:p>
            <a:pPr lvl="1" eaLnBrk="1" hangingPunct="1">
              <a:defRPr/>
            </a:pPr>
            <a:endParaRPr lang="en-US" sz="2000" dirty="0" smtClean="0"/>
          </a:p>
          <a:p>
            <a:pPr lvl="1" eaLnBrk="1" hangingPunct="1">
              <a:defRPr/>
            </a:pPr>
            <a:r>
              <a:rPr lang="en-US" sz="2000" dirty="0" smtClean="0"/>
              <a:t>The amount of substance changed per unit </a:t>
            </a:r>
            <a:r>
              <a:rPr lang="en-US" sz="2000" dirty="0" smtClean="0"/>
              <a:t>time                             </a:t>
            </a:r>
            <a:r>
              <a:rPr lang="en-US" sz="2000" dirty="0" smtClean="0"/>
              <a:t>is the </a:t>
            </a:r>
            <a:r>
              <a:rPr lang="en-US" sz="2000" dirty="0" smtClean="0">
                <a:solidFill>
                  <a:schemeClr val="tx2">
                    <a:lumMod val="75000"/>
                  </a:schemeClr>
                </a:solidFill>
              </a:rPr>
              <a:t>rate of reaction.</a:t>
            </a:r>
          </a:p>
          <a:p>
            <a:pPr marL="366713" lvl="1" indent="0" eaLnBrk="1" hangingPunct="1">
              <a:buFont typeface="Wingdings 2" pitchFamily="18" charset="2"/>
              <a:buNone/>
              <a:defRPr/>
            </a:pPr>
            <a:endParaRPr lang="en-US" sz="2000" dirty="0" smtClean="0"/>
          </a:p>
        </p:txBody>
      </p:sp>
      <p:pic>
        <p:nvPicPr>
          <p:cNvPr id="409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4419600"/>
            <a:ext cx="3733800" cy="2297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40636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09600" y="533400"/>
            <a:ext cx="8153400" cy="990600"/>
          </a:xfrm>
        </p:spPr>
        <p:txBody>
          <a:bodyPr/>
          <a:lstStyle/>
          <a:p>
            <a:r>
              <a:rPr lang="en-US" altLang="en-US" sz="3600" dirty="0" smtClean="0"/>
              <a:t>Factors that Affect the Rate of a Reaction</a:t>
            </a:r>
          </a:p>
        </p:txBody>
      </p:sp>
      <p:sp>
        <p:nvSpPr>
          <p:cNvPr id="3" name="Content Placeholder 2"/>
          <p:cNvSpPr>
            <a:spLocks noGrp="1"/>
          </p:cNvSpPr>
          <p:nvPr>
            <p:ph sz="quarter" idx="1"/>
          </p:nvPr>
        </p:nvSpPr>
        <p:spPr>
          <a:xfrm>
            <a:off x="612775" y="1600200"/>
            <a:ext cx="8153400" cy="4495800"/>
          </a:xfrm>
        </p:spPr>
        <p:txBody>
          <a:bodyPr>
            <a:normAutofit fontScale="92500"/>
          </a:bodyPr>
          <a:lstStyle/>
          <a:p>
            <a:pPr marL="461963" lvl="1" indent="-457200" eaLnBrk="1" hangingPunct="1">
              <a:buClr>
                <a:schemeClr val="accent2"/>
              </a:buClr>
              <a:buFont typeface="Wingdings" pitchFamily="2" charset="2"/>
              <a:buChar char="q"/>
              <a:defRPr/>
            </a:pPr>
            <a:r>
              <a:rPr lang="en-US" sz="2800" dirty="0" smtClean="0"/>
              <a:t>Temperature affects the rate of reaction also.</a:t>
            </a:r>
          </a:p>
          <a:p>
            <a:pPr lvl="2" eaLnBrk="1" hangingPunct="1">
              <a:buClr>
                <a:schemeClr val="accent1"/>
              </a:buClr>
              <a:buFont typeface="Wingdings" pitchFamily="2" charset="2"/>
              <a:buChar char="q"/>
              <a:defRPr/>
            </a:pPr>
            <a:r>
              <a:rPr lang="en-US" sz="2000" dirty="0" smtClean="0"/>
              <a:t>The higher the temperature, the faster the reaction; the lower the temperature, the slower the reaction.</a:t>
            </a:r>
          </a:p>
          <a:p>
            <a:pPr marL="685800" lvl="2" indent="0" eaLnBrk="1" hangingPunct="1">
              <a:buClr>
                <a:schemeClr val="accent1"/>
              </a:buClr>
              <a:buFont typeface="Wingdings" pitchFamily="2" charset="2"/>
              <a:buNone/>
              <a:defRPr/>
            </a:pPr>
            <a:endParaRPr lang="en-US" sz="2000" dirty="0" smtClean="0"/>
          </a:p>
          <a:p>
            <a:pPr marL="685800" lvl="2" indent="0" eaLnBrk="1" hangingPunct="1">
              <a:buClr>
                <a:schemeClr val="accent1"/>
              </a:buClr>
              <a:buFont typeface="Wingdings" pitchFamily="2" charset="2"/>
              <a:buNone/>
              <a:defRPr/>
            </a:pPr>
            <a:endParaRPr lang="en-US" sz="2000" dirty="0" smtClean="0"/>
          </a:p>
          <a:p>
            <a:pPr eaLnBrk="1" hangingPunct="1">
              <a:buFont typeface="Wingdings" panose="05000000000000000000" pitchFamily="2" charset="2"/>
              <a:buChar char="q"/>
              <a:defRPr/>
            </a:pPr>
            <a:r>
              <a:rPr lang="en-US" sz="2800" dirty="0" smtClean="0"/>
              <a:t>The amount of substance present in a certain volume is called the </a:t>
            </a:r>
            <a:r>
              <a:rPr lang="en-US" sz="2800" dirty="0" smtClean="0">
                <a:solidFill>
                  <a:schemeClr val="tx2">
                    <a:lumMod val="75000"/>
                  </a:schemeClr>
                </a:solidFill>
              </a:rPr>
              <a:t>concentration</a:t>
            </a:r>
            <a:r>
              <a:rPr lang="en-US" sz="2800" dirty="0" smtClean="0"/>
              <a:t> of the substance.</a:t>
            </a:r>
          </a:p>
          <a:p>
            <a:pPr marL="0" indent="0" eaLnBrk="1" hangingPunct="1">
              <a:buFont typeface="Wingdings" pitchFamily="2" charset="2"/>
              <a:buNone/>
              <a:defRPr/>
            </a:pPr>
            <a:endParaRPr lang="en-US" sz="900" dirty="0" smtClean="0"/>
          </a:p>
          <a:p>
            <a:pPr lvl="1" eaLnBrk="1" hangingPunct="1">
              <a:defRPr/>
            </a:pPr>
            <a:r>
              <a:rPr lang="en-US" sz="2000" dirty="0" smtClean="0"/>
              <a:t>Raising the concentration of a reactant will speed up a reaction because there are more particles per volume</a:t>
            </a:r>
          </a:p>
          <a:p>
            <a:pPr marL="366713" lvl="1" indent="0" eaLnBrk="1" hangingPunct="1">
              <a:buFont typeface="Wingdings 2" pitchFamily="18" charset="2"/>
              <a:buNone/>
              <a:defRPr/>
            </a:pPr>
            <a:endParaRPr lang="en-US" sz="900" dirty="0" smtClean="0"/>
          </a:p>
          <a:p>
            <a:pPr lvl="1" eaLnBrk="1" hangingPunct="1">
              <a:defRPr/>
            </a:pPr>
            <a:r>
              <a:rPr lang="en-US" sz="2000" dirty="0" smtClean="0"/>
              <a:t>When one reactant is used up, the reaction will stop</a:t>
            </a:r>
          </a:p>
          <a:p>
            <a:pPr lvl="2" eaLnBrk="1" hangingPunct="1">
              <a:defRPr/>
            </a:pPr>
            <a:r>
              <a:rPr lang="en-US" sz="1700" dirty="0" smtClean="0"/>
              <a:t>The reactant that is used up first is called the l</a:t>
            </a:r>
            <a:r>
              <a:rPr lang="en-US" sz="1700" dirty="0" smtClean="0">
                <a:solidFill>
                  <a:schemeClr val="tx2">
                    <a:lumMod val="75000"/>
                  </a:schemeClr>
                </a:solidFill>
              </a:rPr>
              <a:t>imiting reactant </a:t>
            </a:r>
          </a:p>
          <a:p>
            <a:pPr lvl="2" eaLnBrk="1" hangingPunct="1">
              <a:defRPr/>
            </a:pPr>
            <a:endParaRPr lang="en-US" dirty="0"/>
          </a:p>
          <a:p>
            <a:pPr lvl="2" eaLnBrk="1" hangingPunct="1">
              <a:defRPr/>
            </a:pPr>
            <a:endParaRPr lang="en-US" dirty="0" smtClean="0"/>
          </a:p>
          <a:p>
            <a:pPr lvl="2" eaLnBrk="1" hangingPunct="1">
              <a:defRPr/>
            </a:pPr>
            <a:endParaRPr lang="en-US" dirty="0" smtClean="0"/>
          </a:p>
          <a:p>
            <a:pPr>
              <a:defRPr/>
            </a:pPr>
            <a:endParaRPr lang="en-US" dirty="0"/>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2527" y="1524000"/>
            <a:ext cx="597294" cy="230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63082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encrypted-tbn0.gstatic.com/images?q=tbn:ANd9GcSu6f-5Rfhry90by22-73Bg_2mMmmrh13y1A9NzVIbjCad-BfA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72429" y="2188518"/>
            <a:ext cx="2740775" cy="205293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457200" y="4391353"/>
            <a:ext cx="8229600" cy="990600"/>
          </a:xfrm>
        </p:spPr>
        <p:txBody>
          <a:bodyPr/>
          <a:lstStyle/>
          <a:p>
            <a:r>
              <a:rPr lang="en-US" dirty="0" smtClean="0"/>
              <a:t> Indications of a Chemical Change</a:t>
            </a:r>
            <a:endParaRPr lang="en-US" dirty="0"/>
          </a:p>
        </p:txBody>
      </p:sp>
      <p:sp>
        <p:nvSpPr>
          <p:cNvPr id="6" name="Title 4"/>
          <p:cNvSpPr txBox="1">
            <a:spLocks/>
          </p:cNvSpPr>
          <p:nvPr/>
        </p:nvSpPr>
        <p:spPr>
          <a:xfrm>
            <a:off x="457200" y="533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dirty="0" smtClean="0"/>
              <a:t>Chemical Change</a:t>
            </a:r>
            <a:endParaRPr lang="en-US" dirty="0"/>
          </a:p>
        </p:txBody>
      </p:sp>
      <p:sp>
        <p:nvSpPr>
          <p:cNvPr id="7" name="TextBox 6"/>
          <p:cNvSpPr txBox="1"/>
          <p:nvPr/>
        </p:nvSpPr>
        <p:spPr>
          <a:xfrm>
            <a:off x="434340" y="1489054"/>
            <a:ext cx="8534400" cy="830997"/>
          </a:xfrm>
          <a:prstGeom prst="rect">
            <a:avLst/>
          </a:prstGeom>
          <a:noFill/>
        </p:spPr>
        <p:txBody>
          <a:bodyPr wrap="square" rtlCol="0">
            <a:spAutoFit/>
          </a:bodyPr>
          <a:lstStyle/>
          <a:p>
            <a:r>
              <a:rPr lang="en-US" sz="2400" dirty="0" smtClean="0"/>
              <a:t>The change of one or more substances into new substances by the rearrangement of atoms.</a:t>
            </a:r>
            <a:endParaRPr lang="en-US" sz="2400" dirty="0"/>
          </a:p>
        </p:txBody>
      </p:sp>
      <mc:AlternateContent xmlns:mc="http://schemas.openxmlformats.org/markup-compatibility/2006" xmlns:a14="http://schemas.microsoft.com/office/drawing/2010/main">
        <mc:Choice Requires="a14">
          <p:sp>
            <p:nvSpPr>
              <p:cNvPr id="8" name="TextBox 7"/>
              <p:cNvSpPr txBox="1"/>
              <p:nvPr/>
            </p:nvSpPr>
            <p:spPr>
              <a:xfrm>
                <a:off x="1826373" y="3989993"/>
                <a:ext cx="4876801" cy="49725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4</m:t>
                      </m:r>
                      <m:sSub>
                        <m:sSubPr>
                          <m:ctrlPr>
                            <a:rPr lang="en-US" sz="2400" b="0" i="1" smtClean="0">
                              <a:latin typeface="Cambria Math"/>
                            </a:rPr>
                          </m:ctrlPr>
                        </m:sSubPr>
                        <m:e>
                          <m:r>
                            <a:rPr lang="en-US" sz="2400" b="0" i="1" smtClean="0">
                              <a:latin typeface="Cambria Math"/>
                            </a:rPr>
                            <m:t>𝐹𝑒</m:t>
                          </m:r>
                        </m:e>
                        <m:sub>
                          <m:r>
                            <a:rPr lang="en-US" sz="2400" b="0" i="1" smtClean="0">
                              <a:latin typeface="Cambria Math"/>
                            </a:rPr>
                            <m:t>(</m:t>
                          </m:r>
                          <m:r>
                            <a:rPr lang="en-US" sz="2400" b="0" i="1" smtClean="0">
                              <a:latin typeface="Cambria Math"/>
                            </a:rPr>
                            <m:t>𝑠</m:t>
                          </m:r>
                          <m:r>
                            <a:rPr lang="en-US" sz="2400" b="0" i="1" smtClean="0">
                              <a:latin typeface="Cambria Math"/>
                            </a:rPr>
                            <m:t>)</m:t>
                          </m:r>
                        </m:sub>
                      </m:sSub>
                      <m:r>
                        <a:rPr lang="en-US" sz="2400" b="0" i="1" smtClean="0">
                          <a:latin typeface="Cambria Math"/>
                        </a:rPr>
                        <m:t>+</m:t>
                      </m:r>
                      <m:sSub>
                        <m:sSubPr>
                          <m:ctrlPr>
                            <a:rPr lang="en-US" sz="2400" b="0" i="1" smtClean="0">
                              <a:latin typeface="Cambria Math"/>
                            </a:rPr>
                          </m:ctrlPr>
                        </m:sSubPr>
                        <m:e>
                          <m:r>
                            <a:rPr lang="en-US" sz="2400" b="0" i="1" smtClean="0">
                              <a:latin typeface="Cambria Math"/>
                            </a:rPr>
                            <m:t>3</m:t>
                          </m:r>
                          <m:r>
                            <a:rPr lang="en-US" sz="2400" b="0" i="1" smtClean="0">
                              <a:latin typeface="Cambria Math"/>
                            </a:rPr>
                            <m:t>𝑂</m:t>
                          </m:r>
                        </m:e>
                        <m:sub>
                          <m:r>
                            <a:rPr lang="en-US" sz="2400" b="0" i="1" smtClean="0">
                              <a:latin typeface="Cambria Math"/>
                            </a:rPr>
                            <m:t>2(</m:t>
                          </m:r>
                          <m:r>
                            <a:rPr lang="en-US" sz="2400" b="0" i="1" smtClean="0">
                              <a:latin typeface="Cambria Math"/>
                            </a:rPr>
                            <m:t>𝑔</m:t>
                          </m:r>
                          <m:r>
                            <a:rPr lang="en-US" sz="2400" b="0" i="1" smtClean="0">
                              <a:latin typeface="Cambria Math"/>
                            </a:rPr>
                            <m:t>)</m:t>
                          </m:r>
                        </m:sub>
                      </m:sSub>
                      <m:r>
                        <a:rPr lang="en-US" sz="2400" b="0" i="1" smtClean="0">
                          <a:latin typeface="Cambria Math"/>
                          <a:ea typeface="Cambria Math"/>
                        </a:rPr>
                        <m:t>→2</m:t>
                      </m:r>
                      <m:sSub>
                        <m:sSubPr>
                          <m:ctrlPr>
                            <a:rPr lang="en-US" sz="2400" b="0" i="1" smtClean="0">
                              <a:latin typeface="Cambria Math"/>
                              <a:ea typeface="Cambria Math"/>
                            </a:rPr>
                          </m:ctrlPr>
                        </m:sSubPr>
                        <m:e>
                          <m:r>
                            <a:rPr lang="en-US" sz="2400" b="0" i="1" smtClean="0">
                              <a:latin typeface="Cambria Math"/>
                              <a:ea typeface="Cambria Math"/>
                            </a:rPr>
                            <m:t>𝐹𝑒</m:t>
                          </m:r>
                        </m:e>
                        <m:sub>
                          <m:r>
                            <a:rPr lang="en-US" sz="2400" b="0" i="1" smtClean="0">
                              <a:latin typeface="Cambria Math"/>
                              <a:ea typeface="Cambria Math"/>
                            </a:rPr>
                            <m:t>2</m:t>
                          </m:r>
                        </m:sub>
                      </m:sSub>
                      <m:sSub>
                        <m:sSubPr>
                          <m:ctrlPr>
                            <a:rPr lang="en-US" sz="2400" b="0" i="1" smtClean="0">
                              <a:latin typeface="Cambria Math"/>
                              <a:ea typeface="Cambria Math"/>
                            </a:rPr>
                          </m:ctrlPr>
                        </m:sSubPr>
                        <m:e>
                          <m:r>
                            <a:rPr lang="en-US" sz="2400" b="0" i="1" smtClean="0">
                              <a:latin typeface="Cambria Math"/>
                              <a:ea typeface="Cambria Math"/>
                            </a:rPr>
                            <m:t>𝑂</m:t>
                          </m:r>
                        </m:e>
                        <m:sub>
                          <m:r>
                            <a:rPr lang="en-US" sz="2400" b="0" i="1" smtClean="0">
                              <a:latin typeface="Cambria Math"/>
                              <a:ea typeface="Cambria Math"/>
                            </a:rPr>
                            <m:t>3(</m:t>
                          </m:r>
                          <m:r>
                            <a:rPr lang="en-US" sz="2400" b="0" i="1" smtClean="0">
                              <a:latin typeface="Cambria Math"/>
                              <a:ea typeface="Cambria Math"/>
                            </a:rPr>
                            <m:t>𝑠</m:t>
                          </m:r>
                          <m:r>
                            <a:rPr lang="en-US" sz="2400" b="0" i="1" smtClean="0">
                              <a:latin typeface="Cambria Math"/>
                              <a:ea typeface="Cambria Math"/>
                            </a:rPr>
                            <m:t>)</m:t>
                          </m:r>
                        </m:sub>
                      </m:sSub>
                    </m:oMath>
                  </m:oMathPara>
                </a14:m>
                <a:endParaRPr lang="en-US" sz="2400" dirty="0"/>
              </a:p>
            </p:txBody>
          </p:sp>
        </mc:Choice>
        <mc:Fallback xmlns="">
          <p:sp>
            <p:nvSpPr>
              <p:cNvPr id="8" name="TextBox 7"/>
              <p:cNvSpPr txBox="1">
                <a:spLocks noRot="1" noChangeAspect="1" noMove="1" noResize="1" noEditPoints="1" noAdjustHandles="1" noChangeArrowheads="1" noChangeShapeType="1" noTextEdit="1"/>
              </p:cNvSpPr>
              <p:nvPr/>
            </p:nvSpPr>
            <p:spPr>
              <a:xfrm>
                <a:off x="1826373" y="3989993"/>
                <a:ext cx="4876801" cy="497252"/>
              </a:xfrm>
              <a:prstGeom prst="rect">
                <a:avLst/>
              </a:prstGeom>
              <a:blipFill rotWithShape="1">
                <a:blip r:embed="rId3" cstate="print"/>
                <a:stretch>
                  <a:fillRect b="-12346"/>
                </a:stretch>
              </a:blipFill>
            </p:spPr>
            <p:txBody>
              <a:bodyPr/>
              <a:lstStyle/>
              <a:p>
                <a:r>
                  <a:rPr lang="en-US">
                    <a:noFill/>
                  </a:rPr>
                  <a:t> </a:t>
                </a:r>
              </a:p>
            </p:txBody>
          </p:sp>
        </mc:Fallback>
      </mc:AlternateContent>
      <p:cxnSp>
        <p:nvCxnSpPr>
          <p:cNvPr id="10" name="Straight Arrow Connector 9"/>
          <p:cNvCxnSpPr/>
          <p:nvPr/>
        </p:nvCxnSpPr>
        <p:spPr>
          <a:xfrm>
            <a:off x="4264774" y="2908281"/>
            <a:ext cx="84062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523999" y="5278367"/>
            <a:ext cx="2618024" cy="461665"/>
          </a:xfrm>
          <a:prstGeom prst="rect">
            <a:avLst/>
          </a:prstGeom>
          <a:noFill/>
        </p:spPr>
        <p:txBody>
          <a:bodyPr wrap="none" rtlCol="0">
            <a:spAutoFit/>
          </a:bodyPr>
          <a:lstStyle/>
          <a:p>
            <a:r>
              <a:rPr lang="en-US" sz="2400" dirty="0" smtClean="0"/>
              <a:t>Change in energy</a:t>
            </a:r>
            <a:endParaRPr lang="en-US" sz="2400" dirty="0"/>
          </a:p>
        </p:txBody>
      </p:sp>
      <p:sp>
        <p:nvSpPr>
          <p:cNvPr id="15" name="TextBox 14"/>
          <p:cNvSpPr txBox="1"/>
          <p:nvPr/>
        </p:nvSpPr>
        <p:spPr>
          <a:xfrm>
            <a:off x="4674086" y="5872907"/>
            <a:ext cx="4275529" cy="707886"/>
          </a:xfrm>
          <a:prstGeom prst="rect">
            <a:avLst/>
          </a:prstGeom>
          <a:noFill/>
        </p:spPr>
        <p:txBody>
          <a:bodyPr wrap="none" rtlCol="0">
            <a:spAutoFit/>
          </a:bodyPr>
          <a:lstStyle/>
          <a:p>
            <a:r>
              <a:rPr lang="en-US" sz="2400" dirty="0" smtClean="0"/>
              <a:t>  Formation of a Precipitate</a:t>
            </a:r>
          </a:p>
          <a:p>
            <a:r>
              <a:rPr lang="en-US" sz="1600" dirty="0" smtClean="0"/>
              <a:t>(two liquids combine and a solid is produced)</a:t>
            </a:r>
            <a:endParaRPr lang="en-US" sz="1600" dirty="0"/>
          </a:p>
        </p:txBody>
      </p:sp>
      <p:sp>
        <p:nvSpPr>
          <p:cNvPr id="16" name="TextBox 15"/>
          <p:cNvSpPr txBox="1"/>
          <p:nvPr/>
        </p:nvSpPr>
        <p:spPr>
          <a:xfrm>
            <a:off x="1523999" y="5890082"/>
            <a:ext cx="2751074" cy="461665"/>
          </a:xfrm>
          <a:prstGeom prst="rect">
            <a:avLst/>
          </a:prstGeom>
          <a:noFill/>
        </p:spPr>
        <p:txBody>
          <a:bodyPr wrap="none" rtlCol="0">
            <a:spAutoFit/>
          </a:bodyPr>
          <a:lstStyle/>
          <a:p>
            <a:r>
              <a:rPr lang="en-US" sz="2400" dirty="0" smtClean="0"/>
              <a:t>Formation of a gas</a:t>
            </a:r>
            <a:endParaRPr lang="en-US" sz="2400" dirty="0"/>
          </a:p>
        </p:txBody>
      </p:sp>
      <p:sp>
        <p:nvSpPr>
          <p:cNvPr id="17" name="TextBox 16"/>
          <p:cNvSpPr txBox="1"/>
          <p:nvPr/>
        </p:nvSpPr>
        <p:spPr>
          <a:xfrm>
            <a:off x="4800600" y="5278367"/>
            <a:ext cx="2343911" cy="461665"/>
          </a:xfrm>
          <a:prstGeom prst="rect">
            <a:avLst/>
          </a:prstGeom>
          <a:noFill/>
        </p:spPr>
        <p:txBody>
          <a:bodyPr wrap="none" rtlCol="0">
            <a:spAutoFit/>
          </a:bodyPr>
          <a:lstStyle/>
          <a:p>
            <a:r>
              <a:rPr lang="en-US" sz="2400" dirty="0" smtClean="0"/>
              <a:t>Change in color</a:t>
            </a:r>
            <a:endParaRPr lang="en-US" sz="2400" dirty="0"/>
          </a:p>
        </p:txBody>
      </p:sp>
      <p:pic>
        <p:nvPicPr>
          <p:cNvPr id="2054" name="Picture 6" descr="https://encrypted-tbn2.gstatic.com/images?q=tbn:ANd9GcT8NePaWyZzGEeV5KuPACsdjhIculMKT1hZ7JNJkm0mnMwAMI6Af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19" t="12123" r="6893" b="6945"/>
          <a:stretch/>
        </p:blipFill>
        <p:spPr bwMode="auto">
          <a:xfrm>
            <a:off x="5334000" y="2188518"/>
            <a:ext cx="1920241" cy="165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30177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2067" y="2971800"/>
            <a:ext cx="1444625" cy="173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290" name="Title 1"/>
          <p:cNvSpPr>
            <a:spLocks noGrp="1"/>
          </p:cNvSpPr>
          <p:nvPr>
            <p:ph type="title"/>
          </p:nvPr>
        </p:nvSpPr>
        <p:spPr>
          <a:xfrm>
            <a:off x="609600" y="457200"/>
            <a:ext cx="8153400" cy="990600"/>
          </a:xfrm>
        </p:spPr>
        <p:txBody>
          <a:bodyPr>
            <a:normAutofit/>
          </a:bodyPr>
          <a:lstStyle/>
          <a:p>
            <a:pPr eaLnBrk="1" hangingPunct="1"/>
            <a:r>
              <a:rPr lang="en-US" altLang="en-US" sz="3600" dirty="0" smtClean="0"/>
              <a:t>Factors that Affect the Rate of a </a:t>
            </a:r>
            <a:r>
              <a:rPr lang="en-US" altLang="en-US" sz="3600" dirty="0" smtClean="0"/>
              <a:t>Reaction</a:t>
            </a:r>
            <a:endParaRPr lang="en-US" altLang="en-US" sz="3600" dirty="0" smtClean="0"/>
          </a:p>
        </p:txBody>
      </p:sp>
      <p:sp>
        <p:nvSpPr>
          <p:cNvPr id="24579" name="Content Placeholder 2"/>
          <p:cNvSpPr>
            <a:spLocks noGrp="1"/>
          </p:cNvSpPr>
          <p:nvPr>
            <p:ph sz="quarter" idx="1"/>
          </p:nvPr>
        </p:nvSpPr>
        <p:spPr>
          <a:xfrm>
            <a:off x="612775" y="1600200"/>
            <a:ext cx="8153400" cy="4800600"/>
          </a:xfrm>
        </p:spPr>
        <p:txBody>
          <a:bodyPr>
            <a:normAutofit lnSpcReduction="10000"/>
          </a:bodyPr>
          <a:lstStyle/>
          <a:p>
            <a:pPr eaLnBrk="1" hangingPunct="1">
              <a:defRPr/>
            </a:pPr>
            <a:r>
              <a:rPr lang="en-US" sz="2800" dirty="0" smtClean="0"/>
              <a:t>Presence of a </a:t>
            </a:r>
            <a:r>
              <a:rPr lang="en-US" sz="2800" dirty="0" smtClean="0">
                <a:solidFill>
                  <a:schemeClr val="tx2">
                    <a:lumMod val="75000"/>
                  </a:schemeClr>
                </a:solidFill>
              </a:rPr>
              <a:t>catalyst</a:t>
            </a:r>
            <a:r>
              <a:rPr lang="en-US" sz="2800" dirty="0" smtClean="0"/>
              <a:t> speeds up the rate of a reaction without being permanently changed of used up itself.</a:t>
            </a:r>
          </a:p>
          <a:p>
            <a:pPr marL="366713" lvl="1" indent="0" eaLnBrk="1" hangingPunct="1">
              <a:buFont typeface="Wingdings 2" pitchFamily="18" charset="2"/>
              <a:buNone/>
              <a:defRPr/>
            </a:pPr>
            <a:endParaRPr lang="en-US" sz="900" dirty="0" smtClean="0"/>
          </a:p>
          <a:p>
            <a:pPr lvl="1" eaLnBrk="1" hangingPunct="1">
              <a:defRPr/>
            </a:pPr>
            <a:r>
              <a:rPr lang="en-US" sz="2000" dirty="0" smtClean="0"/>
              <a:t>A catalyst speeds up the reaction by lowering the activation energy.</a:t>
            </a:r>
          </a:p>
          <a:p>
            <a:pPr marL="366713" lvl="1" indent="0" eaLnBrk="1" hangingPunct="1">
              <a:buFont typeface="Wingdings 2" pitchFamily="18" charset="2"/>
              <a:buNone/>
              <a:defRPr/>
            </a:pPr>
            <a:endParaRPr lang="en-US" sz="900" dirty="0" smtClean="0"/>
          </a:p>
          <a:p>
            <a:pPr lvl="1" eaLnBrk="1" hangingPunct="1">
              <a:defRPr/>
            </a:pPr>
            <a:r>
              <a:rPr lang="en-US" sz="2000" dirty="0" smtClean="0"/>
              <a:t>Biological catalysts are called </a:t>
            </a:r>
            <a:r>
              <a:rPr lang="en-US" sz="2000" dirty="0" smtClean="0">
                <a:solidFill>
                  <a:schemeClr val="tx2">
                    <a:lumMod val="75000"/>
                  </a:schemeClr>
                </a:solidFill>
              </a:rPr>
              <a:t>enzymes</a:t>
            </a:r>
            <a:r>
              <a:rPr lang="en-US" sz="2000" dirty="0" smtClean="0"/>
              <a:t>.</a:t>
            </a:r>
          </a:p>
          <a:p>
            <a:pPr marL="366713" lvl="1" indent="0" eaLnBrk="1" hangingPunct="1">
              <a:buFont typeface="Wingdings 2" pitchFamily="18" charset="2"/>
              <a:buNone/>
              <a:defRPr/>
            </a:pPr>
            <a:endParaRPr lang="en-US" sz="900" dirty="0" smtClean="0"/>
          </a:p>
          <a:p>
            <a:pPr marL="366713" lvl="1" indent="0" eaLnBrk="1" hangingPunct="1">
              <a:buFont typeface="Wingdings 2" pitchFamily="18" charset="2"/>
              <a:buNone/>
              <a:defRPr/>
            </a:pPr>
            <a:endParaRPr lang="en-US" sz="900" dirty="0"/>
          </a:p>
          <a:p>
            <a:pPr marL="366713" lvl="1" indent="0" eaLnBrk="1" hangingPunct="1">
              <a:buFont typeface="Wingdings 2" pitchFamily="18" charset="2"/>
              <a:buNone/>
              <a:defRPr/>
            </a:pPr>
            <a:endParaRPr lang="en-US" sz="900" dirty="0" smtClean="0"/>
          </a:p>
          <a:p>
            <a:pPr marL="366713" lvl="1" indent="0" eaLnBrk="1" hangingPunct="1">
              <a:buFont typeface="Wingdings 2" pitchFamily="18" charset="2"/>
              <a:buNone/>
              <a:defRPr/>
            </a:pPr>
            <a:endParaRPr lang="en-US" sz="900" dirty="0"/>
          </a:p>
          <a:p>
            <a:pPr eaLnBrk="1" hangingPunct="1">
              <a:defRPr/>
            </a:pPr>
            <a:r>
              <a:rPr lang="en-US" sz="2800" dirty="0" smtClean="0"/>
              <a:t>Reactions that have undesirable products sometimes have to be slowed down.</a:t>
            </a:r>
          </a:p>
          <a:p>
            <a:pPr marL="0" indent="0" eaLnBrk="1" hangingPunct="1">
              <a:buFont typeface="Wingdings" pitchFamily="2" charset="2"/>
              <a:buNone/>
              <a:defRPr/>
            </a:pPr>
            <a:endParaRPr lang="en-US" sz="900" dirty="0" smtClean="0"/>
          </a:p>
          <a:p>
            <a:pPr lvl="1" eaLnBrk="1" hangingPunct="1">
              <a:defRPr/>
            </a:pPr>
            <a:r>
              <a:rPr lang="en-US" sz="2000" dirty="0" smtClean="0"/>
              <a:t>A substance that slows down a reaction is called an </a:t>
            </a:r>
            <a:r>
              <a:rPr lang="en-US" sz="2000" dirty="0" smtClean="0">
                <a:solidFill>
                  <a:schemeClr val="tx2">
                    <a:lumMod val="75000"/>
                  </a:schemeClr>
                </a:solidFill>
              </a:rPr>
              <a:t>inhibitor.</a:t>
            </a:r>
          </a:p>
          <a:p>
            <a:pPr lvl="1" eaLnBrk="1" hangingPunct="1">
              <a:defRPr/>
            </a:pPr>
            <a:endParaRPr lang="en-US" sz="2000" dirty="0" smtClean="0"/>
          </a:p>
        </p:txBody>
      </p:sp>
    </p:spTree>
    <p:extLst>
      <p:ext uri="{BB962C8B-B14F-4D97-AF65-F5344CB8AC3E}">
        <p14:creationId xmlns:p14="http://schemas.microsoft.com/office/powerpoint/2010/main" val="26414952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Parts of a Chemical Equation</a:t>
            </a:r>
            <a:endParaRPr lang="en-US" dirty="0"/>
          </a:p>
        </p:txBody>
      </p:sp>
      <p:sp>
        <p:nvSpPr>
          <p:cNvPr id="6" name="TextBox 5"/>
          <p:cNvSpPr txBox="1"/>
          <p:nvPr/>
        </p:nvSpPr>
        <p:spPr>
          <a:xfrm>
            <a:off x="3519644" y="3193479"/>
            <a:ext cx="2029723" cy="584775"/>
          </a:xfrm>
          <a:prstGeom prst="rect">
            <a:avLst/>
          </a:prstGeom>
          <a:noFill/>
        </p:spPr>
        <p:txBody>
          <a:bodyPr wrap="none" rtlCol="0">
            <a:spAutoFit/>
          </a:bodyPr>
          <a:lstStyle/>
          <a:p>
            <a:r>
              <a:rPr lang="en-US" sz="3200" dirty="0" smtClean="0"/>
              <a:t>Reactants</a:t>
            </a:r>
          </a:p>
        </p:txBody>
      </p:sp>
      <p:sp>
        <p:nvSpPr>
          <p:cNvPr id="7" name="TextBox 6"/>
          <p:cNvSpPr txBox="1"/>
          <p:nvPr/>
        </p:nvSpPr>
        <p:spPr>
          <a:xfrm>
            <a:off x="3040346" y="5277549"/>
            <a:ext cx="5494054" cy="1077218"/>
          </a:xfrm>
          <a:prstGeom prst="rect">
            <a:avLst/>
          </a:prstGeom>
          <a:noFill/>
        </p:spPr>
        <p:txBody>
          <a:bodyPr wrap="square" rtlCol="0">
            <a:spAutoFit/>
          </a:bodyPr>
          <a:lstStyle/>
          <a:p>
            <a:r>
              <a:rPr lang="en-US" sz="3200" dirty="0" smtClean="0"/>
              <a:t>Physical States</a:t>
            </a:r>
          </a:p>
          <a:p>
            <a:r>
              <a:rPr lang="en-US" sz="3200" dirty="0" smtClean="0"/>
              <a:t>(solid, liquid, gas or aqueous) </a:t>
            </a:r>
            <a:endParaRPr lang="en-US" sz="3200" dirty="0"/>
          </a:p>
        </p:txBody>
      </p:sp>
      <p:sp>
        <p:nvSpPr>
          <p:cNvPr id="8" name="TextBox 7"/>
          <p:cNvSpPr txBox="1"/>
          <p:nvPr/>
        </p:nvSpPr>
        <p:spPr>
          <a:xfrm>
            <a:off x="3375085" y="4582859"/>
            <a:ext cx="2318840" cy="584775"/>
          </a:xfrm>
          <a:prstGeom prst="rect">
            <a:avLst/>
          </a:prstGeom>
          <a:noFill/>
        </p:spPr>
        <p:txBody>
          <a:bodyPr wrap="none" rtlCol="0">
            <a:spAutoFit/>
          </a:bodyPr>
          <a:lstStyle/>
          <a:p>
            <a:r>
              <a:rPr lang="en-US" sz="3200" dirty="0" smtClean="0"/>
              <a:t>Coefficients</a:t>
            </a:r>
          </a:p>
        </p:txBody>
      </p:sp>
      <p:sp>
        <p:nvSpPr>
          <p:cNvPr id="9" name="TextBox 8"/>
          <p:cNvSpPr txBox="1"/>
          <p:nvPr/>
        </p:nvSpPr>
        <p:spPr>
          <a:xfrm>
            <a:off x="3633457" y="3888169"/>
            <a:ext cx="1802096" cy="584775"/>
          </a:xfrm>
          <a:prstGeom prst="rect">
            <a:avLst/>
          </a:prstGeom>
          <a:noFill/>
        </p:spPr>
        <p:txBody>
          <a:bodyPr wrap="none" rtlCol="0">
            <a:spAutoFit/>
          </a:bodyPr>
          <a:lstStyle/>
          <a:p>
            <a:r>
              <a:rPr lang="en-US" sz="3200" dirty="0" smtClean="0"/>
              <a:t>Products</a:t>
            </a:r>
          </a:p>
        </p:txBody>
      </p:sp>
      <mc:AlternateContent xmlns:mc="http://schemas.openxmlformats.org/markup-compatibility/2006" xmlns:a14="http://schemas.microsoft.com/office/drawing/2010/main">
        <mc:Choice Requires="a14">
          <p:sp>
            <p:nvSpPr>
              <p:cNvPr id="10" name="Rectangle 9"/>
              <p:cNvSpPr/>
              <p:nvPr/>
            </p:nvSpPr>
            <p:spPr>
              <a:xfrm>
                <a:off x="857449" y="1891063"/>
                <a:ext cx="685800" cy="70788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4000" b="0" i="1" smtClean="0">
                          <a:solidFill>
                            <a:schemeClr val="tx1"/>
                          </a:solidFill>
                          <a:latin typeface="Cambria Math"/>
                        </a:rPr>
                        <m:t>4</m:t>
                      </m:r>
                    </m:oMath>
                  </m:oMathPara>
                </a14:m>
                <a:endParaRPr lang="en-US" sz="4000" dirty="0"/>
              </a:p>
            </p:txBody>
          </p:sp>
        </mc:Choice>
        <mc:Fallback xmlns="">
          <p:sp>
            <p:nvSpPr>
              <p:cNvPr id="10" name="Rectangle 9"/>
              <p:cNvSpPr>
                <a:spLocks noRot="1" noChangeAspect="1" noMove="1" noResize="1" noEditPoints="1" noAdjustHandles="1" noChangeArrowheads="1" noChangeShapeType="1" noTextEdit="1"/>
              </p:cNvSpPr>
              <p:nvPr/>
            </p:nvSpPr>
            <p:spPr>
              <a:xfrm>
                <a:off x="857449" y="1891063"/>
                <a:ext cx="685800" cy="707886"/>
              </a:xfrm>
              <a:prstGeom prst="rect">
                <a:avLst/>
              </a:prstGeom>
              <a:blipFill rotWithShape="1">
                <a:blip r:embed="rId2"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1259370" y="1829508"/>
                <a:ext cx="979307" cy="7694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4400" b="0" i="1" smtClean="0">
                          <a:solidFill>
                            <a:schemeClr val="tx1"/>
                          </a:solidFill>
                          <a:latin typeface="Cambria Math"/>
                        </a:rPr>
                        <m:t>𝐹𝑒</m:t>
                      </m:r>
                    </m:oMath>
                  </m:oMathPara>
                </a14:m>
                <a:endParaRPr lang="en-US" sz="4400" dirty="0"/>
              </a:p>
            </p:txBody>
          </p:sp>
        </mc:Choice>
        <mc:Fallback xmlns="">
          <p:sp>
            <p:nvSpPr>
              <p:cNvPr id="11" name="Rectangle 10"/>
              <p:cNvSpPr>
                <a:spLocks noRot="1" noChangeAspect="1" noMove="1" noResize="1" noEditPoints="1" noAdjustHandles="1" noChangeArrowheads="1" noChangeShapeType="1" noTextEdit="1"/>
              </p:cNvSpPr>
              <p:nvPr/>
            </p:nvSpPr>
            <p:spPr>
              <a:xfrm>
                <a:off x="1259370" y="1829508"/>
                <a:ext cx="979307" cy="769441"/>
              </a:xfrm>
              <a:prstGeom prst="rect">
                <a:avLst/>
              </a:prstGeom>
              <a:blipFill rotWithShape="1">
                <a:blip r:embed="rId3"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3405313" y="1829508"/>
                <a:ext cx="654346" cy="7694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4400" b="0" i="1" smtClean="0">
                          <a:solidFill>
                            <a:schemeClr val="tx1"/>
                          </a:solidFill>
                          <a:latin typeface="Cambria Math"/>
                        </a:rPr>
                        <m:t>3</m:t>
                      </m:r>
                    </m:oMath>
                  </m:oMathPara>
                </a14:m>
                <a:endParaRPr lang="en-US" sz="4400" dirty="0"/>
              </a:p>
            </p:txBody>
          </p:sp>
        </mc:Choice>
        <mc:Fallback xmlns="">
          <p:sp>
            <p:nvSpPr>
              <p:cNvPr id="12" name="Rectangle 11"/>
              <p:cNvSpPr>
                <a:spLocks noRot="1" noChangeAspect="1" noMove="1" noResize="1" noEditPoints="1" noAdjustHandles="1" noChangeArrowheads="1" noChangeShapeType="1" noTextEdit="1"/>
              </p:cNvSpPr>
              <p:nvPr/>
            </p:nvSpPr>
            <p:spPr>
              <a:xfrm>
                <a:off x="3405313" y="1829508"/>
                <a:ext cx="654346" cy="769441"/>
              </a:xfrm>
              <a:prstGeom prst="rect">
                <a:avLst/>
              </a:prstGeom>
              <a:blipFill rotWithShape="1">
                <a:blip r:embed="rId4"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7512680" y="2051191"/>
                <a:ext cx="779077"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m:t>
                      </m:r>
                      <m:r>
                        <a:rPr lang="en-US" sz="2800" b="0" i="1" smtClean="0">
                          <a:solidFill>
                            <a:schemeClr val="tx1"/>
                          </a:solidFill>
                          <a:latin typeface="Cambria Math"/>
                        </a:rPr>
                        <m:t>𝑠</m:t>
                      </m:r>
                      <m:r>
                        <a:rPr lang="en-US" sz="2800" b="0" i="1" smtClean="0">
                          <a:solidFill>
                            <a:schemeClr val="tx1"/>
                          </a:solidFill>
                          <a:latin typeface="Cambria Math"/>
                        </a:rPr>
                        <m:t>)</m:t>
                      </m:r>
                    </m:oMath>
                  </m:oMathPara>
                </a14:m>
                <a:endParaRPr lang="en-US" sz="2800" dirty="0"/>
              </a:p>
            </p:txBody>
          </p:sp>
        </mc:Choice>
        <mc:Fallback xmlns="">
          <p:sp>
            <p:nvSpPr>
              <p:cNvPr id="13" name="Rectangle 12"/>
              <p:cNvSpPr>
                <a:spLocks noRot="1" noChangeAspect="1" noMove="1" noResize="1" noEditPoints="1" noAdjustHandles="1" noChangeArrowheads="1" noChangeShapeType="1" noTextEdit="1"/>
              </p:cNvSpPr>
              <p:nvPr/>
            </p:nvSpPr>
            <p:spPr>
              <a:xfrm>
                <a:off x="7512680" y="2051191"/>
                <a:ext cx="779077" cy="523220"/>
              </a:xfrm>
              <a:prstGeom prst="rect">
                <a:avLst/>
              </a:prstGeom>
              <a:blipFill rotWithShape="1">
                <a:blip r:embed="rId5"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3732486" y="1829508"/>
                <a:ext cx="960712" cy="7694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4400" b="0" i="1" smtClean="0">
                              <a:solidFill>
                                <a:schemeClr val="tx1"/>
                              </a:solidFill>
                              <a:latin typeface="Cambria Math"/>
                            </a:rPr>
                          </m:ctrlPr>
                        </m:sSubPr>
                        <m:e>
                          <m:r>
                            <a:rPr lang="en-US" sz="4400" b="0" i="1" smtClean="0">
                              <a:solidFill>
                                <a:schemeClr val="tx1"/>
                              </a:solidFill>
                              <a:latin typeface="Cambria Math"/>
                            </a:rPr>
                            <m:t>𝑂</m:t>
                          </m:r>
                        </m:e>
                        <m:sub>
                          <m:r>
                            <a:rPr lang="en-US" sz="4400" b="0" i="1" smtClean="0">
                              <a:solidFill>
                                <a:schemeClr val="tx1"/>
                              </a:solidFill>
                              <a:latin typeface="Cambria Math"/>
                            </a:rPr>
                            <m:t>2</m:t>
                          </m:r>
                        </m:sub>
                      </m:sSub>
                    </m:oMath>
                  </m:oMathPara>
                </a14:m>
                <a:endParaRPr lang="en-US" sz="4400" dirty="0"/>
              </a:p>
            </p:txBody>
          </p:sp>
        </mc:Choice>
        <mc:Fallback xmlns="">
          <p:sp>
            <p:nvSpPr>
              <p:cNvPr id="14" name="Rectangle 13"/>
              <p:cNvSpPr>
                <a:spLocks noRot="1" noChangeAspect="1" noMove="1" noResize="1" noEditPoints="1" noAdjustHandles="1" noChangeArrowheads="1" noChangeShapeType="1" noTextEdit="1"/>
              </p:cNvSpPr>
              <p:nvPr/>
            </p:nvSpPr>
            <p:spPr>
              <a:xfrm>
                <a:off x="3732486" y="1829508"/>
                <a:ext cx="960712" cy="769441"/>
              </a:xfrm>
              <a:prstGeom prst="rect">
                <a:avLst/>
              </a:prstGeom>
              <a:blipFill rotWithShape="1">
                <a:blip r:embed="rId6"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4422895" y="2051191"/>
                <a:ext cx="779077"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m:t>
                      </m:r>
                      <m:r>
                        <a:rPr lang="en-US" sz="2800" b="0" i="1" smtClean="0">
                          <a:solidFill>
                            <a:schemeClr val="tx1"/>
                          </a:solidFill>
                          <a:latin typeface="Cambria Math"/>
                        </a:rPr>
                        <m:t>𝑔</m:t>
                      </m:r>
                      <m:r>
                        <a:rPr lang="en-US" sz="2800" b="0" i="1" smtClean="0">
                          <a:solidFill>
                            <a:schemeClr val="tx1"/>
                          </a:solidFill>
                          <a:latin typeface="Cambria Math"/>
                        </a:rPr>
                        <m:t>)</m:t>
                      </m:r>
                    </m:oMath>
                  </m:oMathPara>
                </a14:m>
                <a:endParaRPr lang="en-US" sz="2800" dirty="0"/>
              </a:p>
            </p:txBody>
          </p:sp>
        </mc:Choice>
        <mc:Fallback xmlns="">
          <p:sp>
            <p:nvSpPr>
              <p:cNvPr id="15" name="Rectangle 14"/>
              <p:cNvSpPr>
                <a:spLocks noRot="1" noChangeAspect="1" noMove="1" noResize="1" noEditPoints="1" noAdjustHandles="1" noChangeArrowheads="1" noChangeShapeType="1" noTextEdit="1"/>
              </p:cNvSpPr>
              <p:nvPr/>
            </p:nvSpPr>
            <p:spPr>
              <a:xfrm>
                <a:off x="4422895" y="2051191"/>
                <a:ext cx="779077" cy="523220"/>
              </a:xfrm>
              <a:prstGeom prst="rect">
                <a:avLst/>
              </a:prstGeom>
              <a:blipFill rotWithShape="1">
                <a:blip r:embed="rId7"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1913874" y="2051191"/>
                <a:ext cx="779077"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m:t>
                      </m:r>
                      <m:r>
                        <a:rPr lang="en-US" sz="2800" b="0" i="1" smtClean="0">
                          <a:solidFill>
                            <a:schemeClr val="tx1"/>
                          </a:solidFill>
                          <a:latin typeface="Cambria Math"/>
                        </a:rPr>
                        <m:t>𝑠</m:t>
                      </m:r>
                      <m:r>
                        <a:rPr lang="en-US" sz="2800" b="0" i="1" smtClean="0">
                          <a:solidFill>
                            <a:schemeClr val="tx1"/>
                          </a:solidFill>
                          <a:latin typeface="Cambria Math"/>
                        </a:rPr>
                        <m:t>)</m:t>
                      </m:r>
                    </m:oMath>
                  </m:oMathPara>
                </a14:m>
                <a:endParaRPr lang="en-US" sz="2800" dirty="0"/>
              </a:p>
            </p:txBody>
          </p:sp>
        </mc:Choice>
        <mc:Fallback xmlns="">
          <p:sp>
            <p:nvSpPr>
              <p:cNvPr id="16" name="Rectangle 15"/>
              <p:cNvSpPr>
                <a:spLocks noRot="1" noChangeAspect="1" noMove="1" noResize="1" noEditPoints="1" noAdjustHandles="1" noChangeArrowheads="1" noChangeShapeType="1" noTextEdit="1"/>
              </p:cNvSpPr>
              <p:nvPr/>
            </p:nvSpPr>
            <p:spPr>
              <a:xfrm>
                <a:off x="1913874" y="2051191"/>
                <a:ext cx="779077" cy="523220"/>
              </a:xfrm>
              <a:prstGeom prst="rect">
                <a:avLst/>
              </a:prstGeom>
              <a:blipFill rotWithShape="1">
                <a:blip r:embed="rId8"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5693925" y="1829508"/>
                <a:ext cx="654346" cy="7694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4400" b="0" i="1" smtClean="0">
                          <a:solidFill>
                            <a:schemeClr val="tx1"/>
                          </a:solidFill>
                          <a:latin typeface="Cambria Math"/>
                          <a:ea typeface="Cambria Math"/>
                        </a:rPr>
                        <m:t>2</m:t>
                      </m:r>
                    </m:oMath>
                  </m:oMathPara>
                </a14:m>
                <a:endParaRPr lang="en-US" sz="4400" dirty="0"/>
              </a:p>
            </p:txBody>
          </p:sp>
        </mc:Choice>
        <mc:Fallback xmlns="">
          <p:sp>
            <p:nvSpPr>
              <p:cNvPr id="17" name="Rectangle 16"/>
              <p:cNvSpPr>
                <a:spLocks noRot="1" noChangeAspect="1" noMove="1" noResize="1" noEditPoints="1" noAdjustHandles="1" noChangeArrowheads="1" noChangeShapeType="1" noTextEdit="1"/>
              </p:cNvSpPr>
              <p:nvPr/>
            </p:nvSpPr>
            <p:spPr>
              <a:xfrm>
                <a:off x="5693925" y="1829508"/>
                <a:ext cx="654346" cy="769441"/>
              </a:xfrm>
              <a:prstGeom prst="rect">
                <a:avLst/>
              </a:prstGeom>
              <a:blipFill rotWithShape="1">
                <a:blip r:embed="rId9"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6055388" y="1829508"/>
                <a:ext cx="1831591" cy="7694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4400" b="0" i="1" smtClean="0">
                              <a:solidFill>
                                <a:schemeClr val="tx1"/>
                              </a:solidFill>
                              <a:latin typeface="Cambria Math"/>
                              <a:ea typeface="Cambria Math"/>
                            </a:rPr>
                          </m:ctrlPr>
                        </m:sSubPr>
                        <m:e>
                          <m:r>
                            <a:rPr lang="en-US" sz="4400" b="0" i="1" smtClean="0">
                              <a:solidFill>
                                <a:schemeClr val="tx1"/>
                              </a:solidFill>
                              <a:latin typeface="Cambria Math"/>
                              <a:ea typeface="Cambria Math"/>
                            </a:rPr>
                            <m:t>𝐹𝑒</m:t>
                          </m:r>
                        </m:e>
                        <m:sub>
                          <m:r>
                            <a:rPr lang="en-US" sz="4400" b="0" i="1" smtClean="0">
                              <a:solidFill>
                                <a:schemeClr val="tx1"/>
                              </a:solidFill>
                              <a:latin typeface="Cambria Math"/>
                              <a:ea typeface="Cambria Math"/>
                            </a:rPr>
                            <m:t>2</m:t>
                          </m:r>
                        </m:sub>
                      </m:sSub>
                      <m:sSub>
                        <m:sSubPr>
                          <m:ctrlPr>
                            <a:rPr lang="en-US" sz="4400" b="0" i="1" smtClean="0">
                              <a:solidFill>
                                <a:schemeClr val="tx1"/>
                              </a:solidFill>
                              <a:latin typeface="Cambria Math"/>
                              <a:ea typeface="Cambria Math"/>
                            </a:rPr>
                          </m:ctrlPr>
                        </m:sSubPr>
                        <m:e>
                          <m:r>
                            <a:rPr lang="en-US" sz="4400" b="0" i="1" smtClean="0">
                              <a:solidFill>
                                <a:schemeClr val="tx1"/>
                              </a:solidFill>
                              <a:latin typeface="Cambria Math"/>
                              <a:ea typeface="Cambria Math"/>
                            </a:rPr>
                            <m:t>𝑂</m:t>
                          </m:r>
                        </m:e>
                        <m:sub>
                          <m:r>
                            <a:rPr lang="en-US" sz="4400" b="0" i="1" smtClean="0">
                              <a:solidFill>
                                <a:schemeClr val="tx1"/>
                              </a:solidFill>
                              <a:latin typeface="Cambria Math"/>
                              <a:ea typeface="Cambria Math"/>
                            </a:rPr>
                            <m:t>3</m:t>
                          </m:r>
                        </m:sub>
                      </m:sSub>
                    </m:oMath>
                  </m:oMathPara>
                </a14:m>
                <a:endParaRPr lang="en-US" sz="4400" dirty="0"/>
              </a:p>
            </p:txBody>
          </p:sp>
        </mc:Choice>
        <mc:Fallback xmlns="">
          <p:sp>
            <p:nvSpPr>
              <p:cNvPr id="18" name="Rectangle 17"/>
              <p:cNvSpPr>
                <a:spLocks noRot="1" noChangeAspect="1" noMove="1" noResize="1" noEditPoints="1" noAdjustHandles="1" noChangeArrowheads="1" noChangeShapeType="1" noTextEdit="1"/>
              </p:cNvSpPr>
              <p:nvPr/>
            </p:nvSpPr>
            <p:spPr>
              <a:xfrm>
                <a:off x="6055388" y="1829508"/>
                <a:ext cx="1831591" cy="769441"/>
              </a:xfrm>
              <a:prstGeom prst="rect">
                <a:avLst/>
              </a:prstGeom>
              <a:blipFill rotWithShape="1">
                <a:blip r:embed="rId10"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2638152" y="1763057"/>
                <a:ext cx="763351" cy="7694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4400" b="0" i="1" smtClean="0">
                          <a:solidFill>
                            <a:schemeClr val="tx1"/>
                          </a:solidFill>
                          <a:latin typeface="Cambria Math"/>
                        </a:rPr>
                        <m:t>+</m:t>
                      </m:r>
                    </m:oMath>
                  </m:oMathPara>
                </a14:m>
                <a:endParaRPr lang="en-US" sz="4400" dirty="0"/>
              </a:p>
            </p:txBody>
          </p:sp>
        </mc:Choice>
        <mc:Fallback xmlns="">
          <p:sp>
            <p:nvSpPr>
              <p:cNvPr id="19" name="Rectangle 18"/>
              <p:cNvSpPr>
                <a:spLocks noRot="1" noChangeAspect="1" noMove="1" noResize="1" noEditPoints="1" noAdjustHandles="1" noChangeArrowheads="1" noChangeShapeType="1" noTextEdit="1"/>
              </p:cNvSpPr>
              <p:nvPr/>
            </p:nvSpPr>
            <p:spPr>
              <a:xfrm>
                <a:off x="2638152" y="1763057"/>
                <a:ext cx="763351" cy="769441"/>
              </a:xfrm>
              <a:prstGeom prst="rect">
                <a:avLst/>
              </a:prstGeom>
              <a:blipFill rotWithShape="1">
                <a:blip r:embed="rId11"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5030238" y="1763057"/>
                <a:ext cx="814647" cy="7694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4400" b="0" i="1" smtClean="0">
                          <a:solidFill>
                            <a:schemeClr val="tx1"/>
                          </a:solidFill>
                          <a:latin typeface="Cambria Math"/>
                          <a:ea typeface="Cambria Math"/>
                        </a:rPr>
                        <m:t>→</m:t>
                      </m:r>
                    </m:oMath>
                  </m:oMathPara>
                </a14:m>
                <a:endParaRPr lang="en-US" sz="4400" dirty="0"/>
              </a:p>
            </p:txBody>
          </p:sp>
        </mc:Choice>
        <mc:Fallback xmlns="">
          <p:sp>
            <p:nvSpPr>
              <p:cNvPr id="20" name="Rectangle 19"/>
              <p:cNvSpPr>
                <a:spLocks noRot="1" noChangeAspect="1" noMove="1" noResize="1" noEditPoints="1" noAdjustHandles="1" noChangeArrowheads="1" noChangeShapeType="1" noTextEdit="1"/>
              </p:cNvSpPr>
              <p:nvPr/>
            </p:nvSpPr>
            <p:spPr>
              <a:xfrm>
                <a:off x="5030238" y="1763057"/>
                <a:ext cx="814647" cy="769441"/>
              </a:xfrm>
              <a:prstGeom prst="rect">
                <a:avLst/>
              </a:prstGeom>
              <a:blipFill rotWithShape="1">
                <a:blip r:embed="rId12" cstate="print"/>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220326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11"/>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14"/>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8" presetClass="emph" presetSubtype="0" fill="hold" grpId="0" nodeType="clickEffect">
                                  <p:stCondLst>
                                    <p:cond delay="0"/>
                                  </p:stCondLst>
                                  <p:childTnLst>
                                    <p:animRot by="21600000">
                                      <p:cBhvr>
                                        <p:cTn id="20" dur="2000" fill="hold"/>
                                        <p:tgtEl>
                                          <p:spTgt spid="18"/>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8" presetClass="emph" presetSubtype="0" fill="hold" grpId="0" nodeType="clickEffect">
                                  <p:stCondLst>
                                    <p:cond delay="0"/>
                                  </p:stCondLst>
                                  <p:childTnLst>
                                    <p:animRot by="21600000">
                                      <p:cBhvr>
                                        <p:cTn id="28" dur="2000" fill="hold"/>
                                        <p:tgtEl>
                                          <p:spTgt spid="10"/>
                                        </p:tgtEl>
                                        <p:attrNameLst>
                                          <p:attrName>r</p:attrName>
                                        </p:attrNameLst>
                                      </p:cBhvr>
                                    </p:animRot>
                                  </p:childTnLst>
                                </p:cTn>
                              </p:par>
                              <p:par>
                                <p:cTn id="29" presetID="8" presetClass="emph" presetSubtype="0" fill="hold" grpId="0" nodeType="withEffect">
                                  <p:stCondLst>
                                    <p:cond delay="0"/>
                                  </p:stCondLst>
                                  <p:childTnLst>
                                    <p:animRot by="21600000">
                                      <p:cBhvr>
                                        <p:cTn id="30" dur="2000" fill="hold"/>
                                        <p:tgtEl>
                                          <p:spTgt spid="12"/>
                                        </p:tgtEl>
                                        <p:attrNameLst>
                                          <p:attrName>r</p:attrName>
                                        </p:attrNameLst>
                                      </p:cBhvr>
                                    </p:animRot>
                                  </p:childTnLst>
                                </p:cTn>
                              </p:par>
                              <p:par>
                                <p:cTn id="31" presetID="8" presetClass="emph" presetSubtype="0" fill="hold" grpId="0" nodeType="withEffect">
                                  <p:stCondLst>
                                    <p:cond delay="0"/>
                                  </p:stCondLst>
                                  <p:childTnLst>
                                    <p:animRot by="21600000">
                                      <p:cBhvr>
                                        <p:cTn id="32" dur="2000" fill="hold"/>
                                        <p:tgtEl>
                                          <p:spTgt spid="17"/>
                                        </p:tgtEl>
                                        <p:attrNameLst>
                                          <p:attrName>r</p:attrName>
                                        </p:attrNameLst>
                                      </p:cBhvr>
                                    </p:animRo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8" presetClass="emph" presetSubtype="0" fill="hold" grpId="0" nodeType="clickEffect">
                                  <p:stCondLst>
                                    <p:cond delay="0"/>
                                  </p:stCondLst>
                                  <p:childTnLst>
                                    <p:animRot by="21600000">
                                      <p:cBhvr>
                                        <p:cTn id="40" dur="2000" fill="hold"/>
                                        <p:tgtEl>
                                          <p:spTgt spid="16"/>
                                        </p:tgtEl>
                                        <p:attrNameLst>
                                          <p:attrName>r</p:attrName>
                                        </p:attrNameLst>
                                      </p:cBhvr>
                                    </p:animRot>
                                  </p:childTnLst>
                                </p:cTn>
                              </p:par>
                              <p:par>
                                <p:cTn id="41" presetID="8" presetClass="emph" presetSubtype="0" fill="hold" grpId="0" nodeType="withEffect">
                                  <p:stCondLst>
                                    <p:cond delay="0"/>
                                  </p:stCondLst>
                                  <p:childTnLst>
                                    <p:animRot by="21600000">
                                      <p:cBhvr>
                                        <p:cTn id="42" dur="2000" fill="hold"/>
                                        <p:tgtEl>
                                          <p:spTgt spid="15"/>
                                        </p:tgtEl>
                                        <p:attrNameLst>
                                          <p:attrName>r</p:attrName>
                                        </p:attrNameLst>
                                      </p:cBhvr>
                                    </p:animRot>
                                  </p:childTnLst>
                                </p:cTn>
                              </p:par>
                              <p:par>
                                <p:cTn id="43" presetID="8" presetClass="emph" presetSubtype="0" fill="hold" grpId="0" nodeType="withEffect">
                                  <p:stCondLst>
                                    <p:cond delay="0"/>
                                  </p:stCondLst>
                                  <p:childTnLst>
                                    <p:animRot by="21600000">
                                      <p:cBhvr>
                                        <p:cTn id="44" dur="2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240" y="457200"/>
            <a:ext cx="8229600" cy="990600"/>
          </a:xfrm>
        </p:spPr>
        <p:txBody>
          <a:bodyPr/>
          <a:lstStyle/>
          <a:p>
            <a:r>
              <a:rPr lang="en-US" dirty="0" smtClean="0"/>
              <a:t>Writing Equations</a:t>
            </a:r>
            <a:endParaRPr lang="en-US" dirty="0"/>
          </a:p>
        </p:txBody>
      </p:sp>
      <p:sp>
        <p:nvSpPr>
          <p:cNvPr id="3" name="TextBox 2"/>
          <p:cNvSpPr txBox="1"/>
          <p:nvPr/>
        </p:nvSpPr>
        <p:spPr>
          <a:xfrm>
            <a:off x="563880" y="1524000"/>
            <a:ext cx="7696200" cy="800219"/>
          </a:xfrm>
          <a:prstGeom prst="rect">
            <a:avLst/>
          </a:prstGeom>
          <a:noFill/>
        </p:spPr>
        <p:txBody>
          <a:bodyPr wrap="square" rtlCol="0">
            <a:spAutoFit/>
          </a:bodyPr>
          <a:lstStyle/>
          <a:p>
            <a:r>
              <a:rPr lang="en-US" sz="2800" dirty="0" smtClean="0"/>
              <a:t>Word Equations</a:t>
            </a:r>
          </a:p>
          <a:p>
            <a:r>
              <a:rPr lang="en-US" dirty="0" smtClean="0"/>
              <a:t>Using the names of chemicals to describe chemical reactions</a:t>
            </a:r>
            <a:endParaRPr lang="en-US" dirty="0"/>
          </a:p>
        </p:txBody>
      </p:sp>
      <mc:AlternateContent xmlns:mc="http://schemas.openxmlformats.org/markup-compatibility/2006" xmlns:a14="http://schemas.microsoft.com/office/drawing/2010/main">
        <mc:Choice Requires="a14">
          <p:sp>
            <p:nvSpPr>
              <p:cNvPr id="4" name="Rectangle 3"/>
              <p:cNvSpPr/>
              <p:nvPr/>
            </p:nvSpPr>
            <p:spPr>
              <a:xfrm>
                <a:off x="144780" y="2743200"/>
                <a:ext cx="8991600"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800" i="1" smtClean="0">
                          <a:solidFill>
                            <a:schemeClr val="tx2">
                              <a:lumMod val="50000"/>
                            </a:schemeClr>
                          </a:solidFill>
                          <a:latin typeface="Cambria Math"/>
                        </a:rPr>
                        <m:t>𝑠𝑜𝑙𝑖𝑑</m:t>
                      </m:r>
                      <m:r>
                        <a:rPr lang="en-US" sz="2800" i="1" smtClean="0">
                          <a:solidFill>
                            <a:schemeClr val="tx2">
                              <a:lumMod val="50000"/>
                            </a:schemeClr>
                          </a:solidFill>
                          <a:latin typeface="Cambria Math"/>
                        </a:rPr>
                        <m:t> </m:t>
                      </m:r>
                      <m:r>
                        <a:rPr lang="en-US" sz="2800" i="1" smtClean="0">
                          <a:solidFill>
                            <a:schemeClr val="tx2">
                              <a:lumMod val="50000"/>
                            </a:schemeClr>
                          </a:solidFill>
                          <a:latin typeface="Cambria Math"/>
                        </a:rPr>
                        <m:t>𝑠𝑜𝑑𝑖𝑢𝑚</m:t>
                      </m:r>
                      <m:r>
                        <a:rPr lang="en-US" sz="2800" i="1" smtClean="0">
                          <a:solidFill>
                            <a:schemeClr val="tx2">
                              <a:lumMod val="50000"/>
                            </a:schemeClr>
                          </a:solidFill>
                          <a:latin typeface="Cambria Math"/>
                        </a:rPr>
                        <m:t>+</m:t>
                      </m:r>
                      <m:r>
                        <a:rPr lang="en-US" sz="2800" i="1" smtClean="0">
                          <a:solidFill>
                            <a:schemeClr val="tx2">
                              <a:lumMod val="50000"/>
                            </a:schemeClr>
                          </a:solidFill>
                          <a:latin typeface="Cambria Math"/>
                        </a:rPr>
                        <m:t>𝑐h𝑙𝑜𝑟𝑖𝑛𝑒</m:t>
                      </m:r>
                      <m:r>
                        <a:rPr lang="en-US" sz="2800" i="1" smtClean="0">
                          <a:solidFill>
                            <a:schemeClr val="tx2">
                              <a:lumMod val="50000"/>
                            </a:schemeClr>
                          </a:solidFill>
                          <a:latin typeface="Cambria Math"/>
                        </a:rPr>
                        <m:t> </m:t>
                      </m:r>
                      <m:r>
                        <a:rPr lang="en-US" sz="2800" i="1" smtClean="0">
                          <a:solidFill>
                            <a:schemeClr val="tx2">
                              <a:lumMod val="50000"/>
                            </a:schemeClr>
                          </a:solidFill>
                          <a:latin typeface="Cambria Math"/>
                        </a:rPr>
                        <m:t>𝑔𝑎𝑠</m:t>
                      </m:r>
                      <m:r>
                        <a:rPr lang="en-US" sz="2800" i="1" smtClean="0">
                          <a:solidFill>
                            <a:schemeClr val="tx2">
                              <a:lumMod val="50000"/>
                            </a:schemeClr>
                          </a:solidFill>
                          <a:latin typeface="Cambria Math"/>
                        </a:rPr>
                        <m:t>→</m:t>
                      </m:r>
                      <m:r>
                        <a:rPr lang="en-US" sz="2800" i="1" smtClean="0">
                          <a:solidFill>
                            <a:schemeClr val="tx2">
                              <a:lumMod val="50000"/>
                            </a:schemeClr>
                          </a:solidFill>
                          <a:latin typeface="Cambria Math"/>
                        </a:rPr>
                        <m:t>𝑠𝑜𝑙𝑖𝑑</m:t>
                      </m:r>
                      <m:r>
                        <a:rPr lang="en-US" sz="2800" i="1" smtClean="0">
                          <a:solidFill>
                            <a:schemeClr val="tx2">
                              <a:lumMod val="50000"/>
                            </a:schemeClr>
                          </a:solidFill>
                          <a:latin typeface="Cambria Math"/>
                        </a:rPr>
                        <m:t> </m:t>
                      </m:r>
                      <m:r>
                        <a:rPr lang="en-US" sz="2800" i="1" smtClean="0">
                          <a:solidFill>
                            <a:schemeClr val="tx2">
                              <a:lumMod val="50000"/>
                            </a:schemeClr>
                          </a:solidFill>
                          <a:latin typeface="Cambria Math"/>
                        </a:rPr>
                        <m:t>𝑠𝑜𝑑𝑖𝑢𝑚</m:t>
                      </m:r>
                      <m:r>
                        <a:rPr lang="en-US" sz="2800" i="1" smtClean="0">
                          <a:solidFill>
                            <a:schemeClr val="tx2">
                              <a:lumMod val="50000"/>
                            </a:schemeClr>
                          </a:solidFill>
                          <a:latin typeface="Cambria Math"/>
                        </a:rPr>
                        <m:t> </m:t>
                      </m:r>
                      <m:r>
                        <a:rPr lang="en-US" sz="2800" i="1" smtClean="0">
                          <a:solidFill>
                            <a:schemeClr val="tx2">
                              <a:lumMod val="50000"/>
                            </a:schemeClr>
                          </a:solidFill>
                          <a:latin typeface="Cambria Math"/>
                        </a:rPr>
                        <m:t>𝑐h𝑙𝑜𝑟𝑖𝑑𝑒</m:t>
                      </m:r>
                    </m:oMath>
                  </m:oMathPara>
                </a14:m>
                <a:endParaRPr lang="en-US" sz="2800" dirty="0">
                  <a:solidFill>
                    <a:schemeClr val="tx2">
                      <a:lumMod val="50000"/>
                    </a:schemeClr>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144780" y="2743200"/>
                <a:ext cx="8991600" cy="523220"/>
              </a:xfrm>
              <a:prstGeom prst="rect">
                <a:avLst/>
              </a:prstGeom>
              <a:blipFill rotWithShape="1">
                <a:blip r:embed="rId2" cstate="print"/>
                <a:stretch>
                  <a:fillRect/>
                </a:stretch>
              </a:blipFill>
            </p:spPr>
            <p:txBody>
              <a:bodyPr/>
              <a:lstStyle/>
              <a:p>
                <a:r>
                  <a:rPr lang="en-US">
                    <a:noFill/>
                  </a:rPr>
                  <a:t> </a:t>
                </a:r>
              </a:p>
            </p:txBody>
          </p:sp>
        </mc:Fallback>
      </mc:AlternateContent>
      <p:sp>
        <p:nvSpPr>
          <p:cNvPr id="5" name="TextBox 4"/>
          <p:cNvSpPr txBox="1"/>
          <p:nvPr/>
        </p:nvSpPr>
        <p:spPr>
          <a:xfrm>
            <a:off x="563880" y="3455670"/>
            <a:ext cx="7955280" cy="800219"/>
          </a:xfrm>
          <a:prstGeom prst="rect">
            <a:avLst/>
          </a:prstGeom>
          <a:noFill/>
        </p:spPr>
        <p:txBody>
          <a:bodyPr wrap="square" rtlCol="0">
            <a:spAutoFit/>
          </a:bodyPr>
          <a:lstStyle/>
          <a:p>
            <a:r>
              <a:rPr lang="en-US" sz="2800" dirty="0" smtClean="0"/>
              <a:t>Chemical Equations</a:t>
            </a:r>
          </a:p>
          <a:p>
            <a:r>
              <a:rPr lang="en-US" dirty="0" smtClean="0"/>
              <a:t>Using chemical formulas and numbers to describe chemical reactions</a:t>
            </a:r>
            <a:endParaRPr lang="en-US" dirty="0"/>
          </a:p>
        </p:txBody>
      </p:sp>
      <mc:AlternateContent xmlns:mc="http://schemas.openxmlformats.org/markup-compatibility/2006">
        <mc:Choice xmlns:a14="http://schemas.microsoft.com/office/drawing/2010/main" Requires="a14">
          <p:sp>
            <p:nvSpPr>
              <p:cNvPr id="6" name="Rectangle 5"/>
              <p:cNvSpPr/>
              <p:nvPr/>
            </p:nvSpPr>
            <p:spPr>
              <a:xfrm>
                <a:off x="1066800" y="4647787"/>
                <a:ext cx="4097339" cy="5647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800" i="1">
                              <a:solidFill>
                                <a:schemeClr val="tx2">
                                  <a:lumMod val="50000"/>
                                </a:schemeClr>
                              </a:solidFill>
                              <a:latin typeface="Cambria Math"/>
                            </a:rPr>
                          </m:ctrlPr>
                        </m:sSubPr>
                        <m:e>
                          <m:r>
                            <a:rPr lang="en-US" sz="2800" i="1">
                              <a:solidFill>
                                <a:schemeClr val="tx2">
                                  <a:lumMod val="50000"/>
                                </a:schemeClr>
                              </a:solidFill>
                              <a:latin typeface="Cambria Math"/>
                            </a:rPr>
                            <m:t>𝑁𝑎</m:t>
                          </m:r>
                        </m:e>
                        <m:sub>
                          <m:r>
                            <a:rPr lang="en-US" sz="2800" i="1">
                              <a:solidFill>
                                <a:schemeClr val="tx2">
                                  <a:lumMod val="50000"/>
                                </a:schemeClr>
                              </a:solidFill>
                              <a:latin typeface="Cambria Math"/>
                            </a:rPr>
                            <m:t>(</m:t>
                          </m:r>
                          <m:r>
                            <a:rPr lang="en-US" sz="2800" i="1">
                              <a:solidFill>
                                <a:schemeClr val="tx2">
                                  <a:lumMod val="50000"/>
                                </a:schemeClr>
                              </a:solidFill>
                              <a:latin typeface="Cambria Math"/>
                            </a:rPr>
                            <m:t>𝑠</m:t>
                          </m:r>
                          <m:r>
                            <a:rPr lang="en-US" sz="2800" i="1">
                              <a:solidFill>
                                <a:schemeClr val="tx2">
                                  <a:lumMod val="50000"/>
                                </a:schemeClr>
                              </a:solidFill>
                              <a:latin typeface="Cambria Math"/>
                            </a:rPr>
                            <m:t>)</m:t>
                          </m:r>
                        </m:sub>
                      </m:sSub>
                      <m:r>
                        <a:rPr lang="en-US" sz="2800" i="1">
                          <a:solidFill>
                            <a:schemeClr val="tx2">
                              <a:lumMod val="50000"/>
                            </a:schemeClr>
                          </a:solidFill>
                          <a:latin typeface="Cambria Math"/>
                        </a:rPr>
                        <m:t>+</m:t>
                      </m:r>
                      <m:sSub>
                        <m:sSubPr>
                          <m:ctrlPr>
                            <a:rPr lang="en-US" sz="2800" i="1">
                              <a:solidFill>
                                <a:schemeClr val="tx2">
                                  <a:lumMod val="50000"/>
                                </a:schemeClr>
                              </a:solidFill>
                              <a:latin typeface="Cambria Math"/>
                            </a:rPr>
                          </m:ctrlPr>
                        </m:sSubPr>
                        <m:e>
                          <m:r>
                            <a:rPr lang="en-US" sz="2800" i="1">
                              <a:solidFill>
                                <a:schemeClr val="tx2">
                                  <a:lumMod val="50000"/>
                                </a:schemeClr>
                              </a:solidFill>
                              <a:latin typeface="Cambria Math"/>
                            </a:rPr>
                            <m:t>𝐶𝑙</m:t>
                          </m:r>
                        </m:e>
                        <m:sub>
                          <m:r>
                            <a:rPr lang="en-US" sz="2800" i="1">
                              <a:solidFill>
                                <a:schemeClr val="tx2">
                                  <a:lumMod val="50000"/>
                                </a:schemeClr>
                              </a:solidFill>
                              <a:latin typeface="Cambria Math"/>
                            </a:rPr>
                            <m:t>2(</m:t>
                          </m:r>
                          <m:r>
                            <a:rPr lang="en-US" sz="2800" i="1">
                              <a:solidFill>
                                <a:schemeClr val="tx2">
                                  <a:lumMod val="50000"/>
                                </a:schemeClr>
                              </a:solidFill>
                              <a:latin typeface="Cambria Math"/>
                            </a:rPr>
                            <m:t>𝑔</m:t>
                          </m:r>
                          <m:r>
                            <a:rPr lang="en-US" sz="2800" i="1">
                              <a:solidFill>
                                <a:schemeClr val="tx2">
                                  <a:lumMod val="50000"/>
                                </a:schemeClr>
                              </a:solidFill>
                              <a:latin typeface="Cambria Math"/>
                            </a:rPr>
                            <m:t>)</m:t>
                          </m:r>
                        </m:sub>
                      </m:sSub>
                      <m:r>
                        <a:rPr lang="en-US" sz="2800" i="1">
                          <a:solidFill>
                            <a:schemeClr val="tx2">
                              <a:lumMod val="50000"/>
                            </a:schemeClr>
                          </a:solidFill>
                          <a:latin typeface="Cambria Math"/>
                        </a:rPr>
                        <m:t>→</m:t>
                      </m:r>
                      <m:r>
                        <a:rPr lang="en-US" sz="2800" i="1">
                          <a:solidFill>
                            <a:schemeClr val="tx2">
                              <a:lumMod val="50000"/>
                            </a:schemeClr>
                          </a:solidFill>
                          <a:latin typeface="Cambria Math"/>
                        </a:rPr>
                        <m:t>𝑁𝑎</m:t>
                      </m:r>
                      <m:sSub>
                        <m:sSubPr>
                          <m:ctrlPr>
                            <a:rPr lang="en-US" sz="2800" i="1">
                              <a:solidFill>
                                <a:schemeClr val="tx2">
                                  <a:lumMod val="50000"/>
                                </a:schemeClr>
                              </a:solidFill>
                              <a:latin typeface="Cambria Math"/>
                            </a:rPr>
                          </m:ctrlPr>
                        </m:sSubPr>
                        <m:e>
                          <m:r>
                            <a:rPr lang="en-US" sz="2800" i="1">
                              <a:solidFill>
                                <a:schemeClr val="tx2">
                                  <a:lumMod val="50000"/>
                                </a:schemeClr>
                              </a:solidFill>
                              <a:latin typeface="Cambria Math"/>
                            </a:rPr>
                            <m:t>𝐶𝑙</m:t>
                          </m:r>
                        </m:e>
                        <m:sub>
                          <m:r>
                            <a:rPr lang="en-US" sz="2800" i="1">
                              <a:solidFill>
                                <a:schemeClr val="tx2">
                                  <a:lumMod val="50000"/>
                                </a:schemeClr>
                              </a:solidFill>
                              <a:latin typeface="Cambria Math"/>
                            </a:rPr>
                            <m:t>(</m:t>
                          </m:r>
                          <m:r>
                            <a:rPr lang="en-US" sz="2800" i="1">
                              <a:solidFill>
                                <a:schemeClr val="tx2">
                                  <a:lumMod val="50000"/>
                                </a:schemeClr>
                              </a:solidFill>
                              <a:latin typeface="Cambria Math"/>
                            </a:rPr>
                            <m:t>𝑠</m:t>
                          </m:r>
                          <m:r>
                            <a:rPr lang="en-US" sz="2800" i="1">
                              <a:solidFill>
                                <a:schemeClr val="tx2">
                                  <a:lumMod val="50000"/>
                                </a:schemeClr>
                              </a:solidFill>
                              <a:latin typeface="Cambria Math"/>
                            </a:rPr>
                            <m:t>)</m:t>
                          </m:r>
                        </m:sub>
                      </m:sSub>
                    </m:oMath>
                  </m:oMathPara>
                </a14:m>
                <a:endParaRPr lang="en-US" sz="2800" dirty="0">
                  <a:solidFill>
                    <a:schemeClr val="tx2">
                      <a:lumMod val="50000"/>
                    </a:schemeClr>
                  </a:solidFill>
                </a:endParaRPr>
              </a:p>
            </p:txBody>
          </p:sp>
        </mc:Choice>
        <mc:Fallback>
          <p:sp>
            <p:nvSpPr>
              <p:cNvPr id="6" name="Rectangle 5"/>
              <p:cNvSpPr>
                <a:spLocks noRot="1" noChangeAspect="1" noMove="1" noResize="1" noEditPoints="1" noAdjustHandles="1" noChangeArrowheads="1" noChangeShapeType="1" noTextEdit="1"/>
              </p:cNvSpPr>
              <p:nvPr/>
            </p:nvSpPr>
            <p:spPr>
              <a:xfrm>
                <a:off x="1066800" y="4647787"/>
                <a:ext cx="4097339" cy="564706"/>
              </a:xfrm>
              <a:prstGeom prst="rect">
                <a:avLst/>
              </a:prstGeom>
              <a:blipFill rotWithShape="1">
                <a:blip r:embed="rId3"/>
                <a:stretch>
                  <a:fillRect/>
                </a:stretch>
              </a:blipFill>
            </p:spPr>
            <p:txBody>
              <a:bodyPr/>
              <a:lstStyle/>
              <a:p>
                <a:r>
                  <a:rPr lang="en-US">
                    <a:noFill/>
                  </a:rPr>
                  <a:t> </a:t>
                </a:r>
              </a:p>
            </p:txBody>
          </p:sp>
        </mc:Fallback>
      </mc:AlternateContent>
      <p:pic>
        <p:nvPicPr>
          <p:cNvPr id="3074" name="Picture 2" descr="http://apchemcyhs.wikispaces.com/file/view/NaCl2-fig2.jpg/31689627/NaCl2-fig2.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00800" y="4495800"/>
            <a:ext cx="2571750" cy="22288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66800" y="5380672"/>
            <a:ext cx="4495800" cy="1477328"/>
          </a:xfrm>
          <a:prstGeom prst="rect">
            <a:avLst/>
          </a:prstGeom>
          <a:noFill/>
        </p:spPr>
        <p:txBody>
          <a:bodyPr wrap="square" rtlCol="0">
            <a:spAutoFit/>
          </a:bodyPr>
          <a:lstStyle/>
          <a:p>
            <a:r>
              <a:rPr lang="en-US" dirty="0" smtClean="0"/>
              <a:t>Hopefully you noticed that this equation defies the Law of Conservation of Matter. It is not balanced. Once you master writing equations, you will also learn how to balance equations.</a:t>
            </a:r>
            <a:endParaRPr lang="en-US" dirty="0"/>
          </a:p>
        </p:txBody>
      </p:sp>
    </p:spTree>
    <p:extLst>
      <p:ext uri="{BB962C8B-B14F-4D97-AF65-F5344CB8AC3E}">
        <p14:creationId xmlns:p14="http://schemas.microsoft.com/office/powerpoint/2010/main" val="905662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Practice Problems</a:t>
            </a:r>
            <a:br>
              <a:rPr lang="en-US" dirty="0" smtClean="0"/>
            </a:br>
            <a:r>
              <a:rPr lang="en-US" sz="2000" dirty="0" smtClean="0">
                <a:solidFill>
                  <a:schemeClr val="tx1"/>
                </a:solidFill>
              </a:rPr>
              <a:t>Use your ion tables</a:t>
            </a:r>
            <a:endParaRPr lang="en-US" sz="2000" dirty="0">
              <a:solidFill>
                <a:schemeClr val="tx1"/>
              </a:solidFill>
            </a:endParaRPr>
          </a:p>
        </p:txBody>
      </p:sp>
      <p:sp>
        <p:nvSpPr>
          <p:cNvPr id="3" name="TextBox 2"/>
          <p:cNvSpPr txBox="1"/>
          <p:nvPr/>
        </p:nvSpPr>
        <p:spPr>
          <a:xfrm>
            <a:off x="1253490" y="4651354"/>
            <a:ext cx="6457950" cy="369332"/>
          </a:xfrm>
          <a:prstGeom prst="rect">
            <a:avLst/>
          </a:prstGeom>
          <a:noFill/>
        </p:spPr>
        <p:txBody>
          <a:bodyPr wrap="square" rtlCol="0">
            <a:spAutoFit/>
          </a:bodyPr>
          <a:lstStyle/>
          <a:p>
            <a:r>
              <a:rPr lang="en-US" dirty="0" smtClean="0"/>
              <a:t>Solid copper + fluorine gas = solid copper (II) fluoride</a:t>
            </a:r>
            <a:endParaRPr 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2177305"/>
            <a:ext cx="5781675" cy="55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57200" y="1693217"/>
            <a:ext cx="7018268" cy="461665"/>
          </a:xfrm>
          <a:prstGeom prst="rect">
            <a:avLst/>
          </a:prstGeom>
          <a:noFill/>
        </p:spPr>
        <p:txBody>
          <a:bodyPr wrap="none" rtlCol="0">
            <a:spAutoFit/>
          </a:bodyPr>
          <a:lstStyle/>
          <a:p>
            <a:r>
              <a:rPr lang="en-US" sz="2400" dirty="0" smtClean="0"/>
              <a:t>Re-write the following chemical equation in words </a:t>
            </a:r>
            <a:endParaRPr lang="en-US" sz="2400" dirty="0"/>
          </a:p>
        </p:txBody>
      </p:sp>
      <p:sp>
        <p:nvSpPr>
          <p:cNvPr id="7" name="Rectangle 6"/>
          <p:cNvSpPr/>
          <p:nvPr/>
        </p:nvSpPr>
        <p:spPr>
          <a:xfrm>
            <a:off x="495300" y="3999636"/>
            <a:ext cx="8515350" cy="461665"/>
          </a:xfrm>
          <a:prstGeom prst="rect">
            <a:avLst/>
          </a:prstGeom>
        </p:spPr>
        <p:txBody>
          <a:bodyPr wrap="square">
            <a:spAutoFit/>
          </a:bodyPr>
          <a:lstStyle/>
          <a:p>
            <a:r>
              <a:rPr lang="en-US" sz="2400" dirty="0" smtClean="0"/>
              <a:t>Re-write the following word equation as a chemical equation</a:t>
            </a:r>
            <a:endParaRPr lang="en-US" sz="2400" dirty="0"/>
          </a:p>
        </p:txBody>
      </p:sp>
      <p:sp>
        <p:nvSpPr>
          <p:cNvPr id="4" name="TextBox 3"/>
          <p:cNvSpPr txBox="1"/>
          <p:nvPr/>
        </p:nvSpPr>
        <p:spPr>
          <a:xfrm>
            <a:off x="185737" y="3048000"/>
            <a:ext cx="2705100" cy="307777"/>
          </a:xfrm>
          <a:prstGeom prst="rect">
            <a:avLst/>
          </a:prstGeom>
          <a:noFill/>
        </p:spPr>
        <p:txBody>
          <a:bodyPr wrap="square" rtlCol="0">
            <a:spAutoFit/>
          </a:bodyPr>
          <a:lstStyle/>
          <a:p>
            <a:r>
              <a:rPr lang="en-US" sz="1400" dirty="0" smtClean="0"/>
              <a:t>aqueous calcium chloride    +</a:t>
            </a:r>
            <a:endParaRPr lang="en-US" sz="1400" dirty="0"/>
          </a:p>
        </p:txBody>
      </p:sp>
      <p:grpSp>
        <p:nvGrpSpPr>
          <p:cNvPr id="10" name="Group 9"/>
          <p:cNvGrpSpPr/>
          <p:nvPr/>
        </p:nvGrpSpPr>
        <p:grpSpPr>
          <a:xfrm>
            <a:off x="2681287" y="3048000"/>
            <a:ext cx="2934653" cy="307777"/>
            <a:chOff x="2681287" y="3048000"/>
            <a:chExt cx="2934653" cy="307777"/>
          </a:xfrm>
        </p:grpSpPr>
        <p:sp>
          <p:nvSpPr>
            <p:cNvPr id="5" name="TextBox 4"/>
            <p:cNvSpPr txBox="1"/>
            <p:nvPr/>
          </p:nvSpPr>
          <p:spPr>
            <a:xfrm>
              <a:off x="2681287" y="3048000"/>
              <a:ext cx="2443163" cy="307777"/>
            </a:xfrm>
            <a:prstGeom prst="rect">
              <a:avLst/>
            </a:prstGeom>
            <a:noFill/>
          </p:spPr>
          <p:txBody>
            <a:bodyPr wrap="square" rtlCol="0">
              <a:spAutoFit/>
            </a:bodyPr>
            <a:lstStyle/>
            <a:p>
              <a:r>
                <a:rPr lang="en-US" sz="1400" dirty="0" smtClean="0"/>
                <a:t>Aqueous lithium chromate </a:t>
              </a:r>
              <a:endParaRPr lang="en-US" sz="1400" dirty="0"/>
            </a:p>
          </p:txBody>
        </p:sp>
        <p:cxnSp>
          <p:nvCxnSpPr>
            <p:cNvPr id="9" name="Straight Arrow Connector 8"/>
            <p:cNvCxnSpPr/>
            <p:nvPr/>
          </p:nvCxnSpPr>
          <p:spPr>
            <a:xfrm flipV="1">
              <a:off x="5158740" y="3201888"/>
              <a:ext cx="457200" cy="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6585585" y="3427511"/>
            <a:ext cx="2251710" cy="307777"/>
          </a:xfrm>
          <a:prstGeom prst="rect">
            <a:avLst/>
          </a:prstGeom>
          <a:noFill/>
        </p:spPr>
        <p:txBody>
          <a:bodyPr wrap="square" rtlCol="0">
            <a:spAutoFit/>
          </a:bodyPr>
          <a:lstStyle/>
          <a:p>
            <a:r>
              <a:rPr lang="en-US" sz="1400" dirty="0" smtClean="0"/>
              <a:t>aqueous lithium chloride</a:t>
            </a:r>
            <a:endParaRPr lang="en-US" sz="1400" dirty="0"/>
          </a:p>
        </p:txBody>
      </p:sp>
      <p:sp>
        <p:nvSpPr>
          <p:cNvPr id="13" name="TextBox 12"/>
          <p:cNvSpPr txBox="1"/>
          <p:nvPr/>
        </p:nvSpPr>
        <p:spPr>
          <a:xfrm>
            <a:off x="5559038" y="3040379"/>
            <a:ext cx="2705100" cy="307777"/>
          </a:xfrm>
          <a:prstGeom prst="rect">
            <a:avLst/>
          </a:prstGeom>
          <a:noFill/>
        </p:spPr>
        <p:txBody>
          <a:bodyPr wrap="square" rtlCol="0">
            <a:spAutoFit/>
          </a:bodyPr>
          <a:lstStyle/>
          <a:p>
            <a:r>
              <a:rPr lang="en-US" sz="1400" dirty="0" smtClean="0"/>
              <a:t>Solid calcium chromate    +</a:t>
            </a:r>
            <a:endParaRPr lang="en-US" sz="1400" dirty="0"/>
          </a:p>
        </p:txBody>
      </p:sp>
      <p:sp>
        <p:nvSpPr>
          <p:cNvPr id="11" name="TextBox 10"/>
          <p:cNvSpPr txBox="1"/>
          <p:nvPr/>
        </p:nvSpPr>
        <p:spPr>
          <a:xfrm>
            <a:off x="2456497" y="5486638"/>
            <a:ext cx="880369" cy="369332"/>
          </a:xfrm>
          <a:prstGeom prst="rect">
            <a:avLst/>
          </a:prstGeom>
          <a:noFill/>
        </p:spPr>
        <p:txBody>
          <a:bodyPr wrap="none" rtlCol="0">
            <a:spAutoFit/>
          </a:bodyPr>
          <a:lstStyle/>
          <a:p>
            <a:r>
              <a:rPr lang="en-US" dirty="0" smtClean="0"/>
              <a:t>Cu</a:t>
            </a:r>
            <a:r>
              <a:rPr lang="en-US" baseline="-25000" dirty="0" smtClean="0"/>
              <a:t>(s)  </a:t>
            </a:r>
            <a:r>
              <a:rPr lang="en-US" dirty="0" smtClean="0"/>
              <a:t>+</a:t>
            </a:r>
            <a:endParaRPr lang="en-US" dirty="0"/>
          </a:p>
        </p:txBody>
      </p:sp>
      <p:sp>
        <p:nvSpPr>
          <p:cNvPr id="15" name="TextBox 14"/>
          <p:cNvSpPr txBox="1"/>
          <p:nvPr/>
        </p:nvSpPr>
        <p:spPr>
          <a:xfrm>
            <a:off x="3432810" y="5486638"/>
            <a:ext cx="598241" cy="369332"/>
          </a:xfrm>
          <a:prstGeom prst="rect">
            <a:avLst/>
          </a:prstGeom>
          <a:noFill/>
        </p:spPr>
        <p:txBody>
          <a:bodyPr wrap="none" rtlCol="0">
            <a:spAutoFit/>
          </a:bodyPr>
          <a:lstStyle/>
          <a:p>
            <a:r>
              <a:rPr lang="en-US" dirty="0" smtClean="0"/>
              <a:t>F</a:t>
            </a:r>
            <a:r>
              <a:rPr lang="en-US" baseline="-25000" dirty="0" smtClean="0"/>
              <a:t>2(g)</a:t>
            </a:r>
            <a:endParaRPr lang="en-US" dirty="0"/>
          </a:p>
        </p:txBody>
      </p:sp>
      <p:cxnSp>
        <p:nvCxnSpPr>
          <p:cNvPr id="16" name="Straight Arrow Connector 15"/>
          <p:cNvCxnSpPr/>
          <p:nvPr/>
        </p:nvCxnSpPr>
        <p:spPr>
          <a:xfrm flipV="1">
            <a:off x="4271010" y="5671304"/>
            <a:ext cx="457200" cy="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893539" y="5486638"/>
            <a:ext cx="936475" cy="369332"/>
          </a:xfrm>
          <a:prstGeom prst="rect">
            <a:avLst/>
          </a:prstGeom>
          <a:noFill/>
        </p:spPr>
        <p:txBody>
          <a:bodyPr wrap="none" rtlCol="0">
            <a:spAutoFit/>
          </a:bodyPr>
          <a:lstStyle/>
          <a:p>
            <a:r>
              <a:rPr lang="en-US" dirty="0" smtClean="0"/>
              <a:t>CuF</a:t>
            </a:r>
            <a:r>
              <a:rPr lang="en-US" baseline="-25000" dirty="0" smtClean="0"/>
              <a:t>2 (s)</a:t>
            </a:r>
            <a:endParaRPr lang="en-US" dirty="0"/>
          </a:p>
        </p:txBody>
      </p:sp>
    </p:spTree>
    <p:extLst>
      <p:ext uri="{BB962C8B-B14F-4D97-AF65-F5344CB8AC3E}">
        <p14:creationId xmlns:p14="http://schemas.microsoft.com/office/powerpoint/2010/main" val="2232763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3" grpId="0"/>
      <p:bldP spid="11" grpId="0"/>
      <p:bldP spid="15"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8001000" y="4667772"/>
            <a:ext cx="762000" cy="400110"/>
          </a:xfrm>
          <a:prstGeom prst="rect">
            <a:avLst/>
          </a:prstGeom>
          <a:solidFill>
            <a:schemeClr val="tx2">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Rectangle 6"/>
              <p:cNvSpPr/>
              <p:nvPr/>
            </p:nvSpPr>
            <p:spPr>
              <a:xfrm>
                <a:off x="3886200" y="4707978"/>
                <a:ext cx="5026569" cy="469744"/>
              </a:xfrm>
              <a:prstGeom prst="rect">
                <a:avLst/>
              </a:prstGeom>
            </p:spPr>
            <p:txBody>
              <a:bodyPr wrap="none">
                <a:spAutoFit/>
              </a:bodyPr>
              <a:lstStyle/>
              <a:p>
                <a14:m>
                  <m:oMath xmlns:m="http://schemas.openxmlformats.org/officeDocument/2006/math">
                    <m:sSub>
                      <m:sSubPr>
                        <m:ctrlPr>
                          <a:rPr lang="en-US" sz="2000" i="1" smtClean="0">
                            <a:latin typeface="Cambria Math"/>
                          </a:rPr>
                        </m:ctrlPr>
                      </m:sSubPr>
                      <m:e>
                        <m:sSub>
                          <m:sSubPr>
                            <m:ctrlPr>
                              <a:rPr lang="en-US" sz="2000" i="1">
                                <a:latin typeface="Cambria Math"/>
                              </a:rPr>
                            </m:ctrlPr>
                          </m:sSubPr>
                          <m:e>
                            <m:r>
                              <a:rPr lang="en-US" sz="2000" b="0" i="1" smtClean="0">
                                <a:latin typeface="Cambria Math"/>
                              </a:rPr>
                              <m:t>𝐶</m:t>
                            </m:r>
                            <m:r>
                              <a:rPr lang="en-US" sz="2000" i="1">
                                <a:latin typeface="Cambria Math"/>
                              </a:rPr>
                              <m:t>𝐻</m:t>
                            </m:r>
                          </m:e>
                          <m:sub>
                            <m:r>
                              <a:rPr lang="en-US" sz="2000" b="0" i="1" smtClean="0">
                                <a:latin typeface="Cambria Math"/>
                              </a:rPr>
                              <m:t>4</m:t>
                            </m:r>
                          </m:sub>
                        </m:sSub>
                      </m:e>
                      <m:sub>
                        <m:r>
                          <a:rPr lang="en-US" sz="2000" b="0" i="1" smtClean="0">
                            <a:latin typeface="Cambria Math"/>
                          </a:rPr>
                          <m:t>(</m:t>
                        </m:r>
                        <m:r>
                          <a:rPr lang="en-US" sz="2000" b="0" i="1" smtClean="0">
                            <a:latin typeface="Cambria Math"/>
                          </a:rPr>
                          <m:t>𝑔</m:t>
                        </m:r>
                        <m:r>
                          <a:rPr lang="en-US" sz="2000" b="0" i="1" smtClean="0">
                            <a:latin typeface="Cambria Math"/>
                          </a:rPr>
                          <m:t>)</m:t>
                        </m:r>
                      </m:sub>
                    </m:sSub>
                    <m:r>
                      <a:rPr lang="en-US" sz="2000" i="1">
                        <a:latin typeface="Cambria Math"/>
                      </a:rPr>
                      <m:t>+</m:t>
                    </m:r>
                    <m:sSub>
                      <m:sSubPr>
                        <m:ctrlPr>
                          <a:rPr lang="en-US" sz="2000" i="1" smtClean="0">
                            <a:latin typeface="Cambria Math"/>
                          </a:rPr>
                        </m:ctrlPr>
                      </m:sSubPr>
                      <m:e>
                        <m:r>
                          <a:rPr lang="en-US" sz="2000" b="0" i="1" smtClean="0">
                            <a:latin typeface="Cambria Math"/>
                          </a:rPr>
                          <m:t>𝑂</m:t>
                        </m:r>
                      </m:e>
                      <m:sub>
                        <m:r>
                          <a:rPr lang="en-US" sz="2000" b="0" i="1" smtClean="0">
                            <a:latin typeface="Cambria Math"/>
                          </a:rPr>
                          <m:t>2(</m:t>
                        </m:r>
                        <m:r>
                          <a:rPr lang="en-US" sz="2000" b="0" i="1" smtClean="0">
                            <a:latin typeface="Cambria Math"/>
                          </a:rPr>
                          <m:t>𝑔</m:t>
                        </m:r>
                        <m:r>
                          <a:rPr lang="en-US" sz="2000" b="0" i="1" smtClean="0">
                            <a:latin typeface="Cambria Math"/>
                          </a:rPr>
                          <m:t>)</m:t>
                        </m:r>
                      </m:sub>
                    </m:sSub>
                    <m:r>
                      <a:rPr lang="en-US" sz="2000" i="1">
                        <a:latin typeface="Cambria Math"/>
                      </a:rPr>
                      <m:t>→</m:t>
                    </m:r>
                    <m:r>
                      <a:rPr lang="en-US" sz="2000" b="0" i="1" smtClean="0">
                        <a:latin typeface="Cambria Math"/>
                      </a:rPr>
                      <m:t>𝐶</m:t>
                    </m:r>
                    <m:sSub>
                      <m:sSubPr>
                        <m:ctrlPr>
                          <a:rPr lang="en-US" sz="2000" b="0" i="1" smtClean="0">
                            <a:latin typeface="Cambria Math"/>
                          </a:rPr>
                        </m:ctrlPr>
                      </m:sSubPr>
                      <m:e>
                        <m:r>
                          <a:rPr lang="en-US" sz="2000" b="0" i="1" smtClean="0">
                            <a:latin typeface="Cambria Math"/>
                          </a:rPr>
                          <m:t>𝑂</m:t>
                        </m:r>
                      </m:e>
                      <m:sub>
                        <m:r>
                          <a:rPr lang="en-US" sz="2000" b="0" i="1" smtClean="0">
                            <a:latin typeface="Cambria Math"/>
                          </a:rPr>
                          <m:t>2(</m:t>
                        </m:r>
                        <m:r>
                          <a:rPr lang="en-US" sz="2000" b="0" i="1" smtClean="0">
                            <a:latin typeface="Cambria Math"/>
                          </a:rPr>
                          <m:t>𝑔</m:t>
                        </m:r>
                        <m:r>
                          <a:rPr lang="en-US" sz="2000" b="0" i="1" smtClean="0">
                            <a:latin typeface="Cambria Math"/>
                          </a:rPr>
                          <m:t>)</m:t>
                        </m:r>
                      </m:sub>
                    </m:sSub>
                    <m:r>
                      <a:rPr lang="en-US" sz="2000" i="1">
                        <a:latin typeface="Cambria Math"/>
                      </a:rPr>
                      <m:t>+</m:t>
                    </m:r>
                    <m:r>
                      <a:rPr lang="en-US" sz="2000" b="0" i="1" smtClean="0">
                        <a:latin typeface="Cambria Math"/>
                      </a:rPr>
                      <m:t>2</m:t>
                    </m:r>
                    <m:sSub>
                      <m:sSubPr>
                        <m:ctrlPr>
                          <a:rPr lang="en-US" sz="2000" b="0" i="1" smtClean="0">
                            <a:latin typeface="Cambria Math"/>
                          </a:rPr>
                        </m:ctrlPr>
                      </m:sSubPr>
                      <m:e>
                        <m:r>
                          <a:rPr lang="en-US" sz="2000" b="0" i="1" smtClean="0">
                            <a:latin typeface="Cambria Math"/>
                          </a:rPr>
                          <m:t>𝐻</m:t>
                        </m:r>
                      </m:e>
                      <m:sub>
                        <m:r>
                          <a:rPr lang="en-US" sz="2000" b="0" i="1" smtClean="0">
                            <a:latin typeface="Cambria Math"/>
                          </a:rPr>
                          <m:t>2</m:t>
                        </m:r>
                      </m:sub>
                    </m:sSub>
                    <m:sSub>
                      <m:sSubPr>
                        <m:ctrlPr>
                          <a:rPr lang="en-US" sz="2000" b="0" i="1" smtClean="0">
                            <a:latin typeface="Cambria Math"/>
                          </a:rPr>
                        </m:ctrlPr>
                      </m:sSubPr>
                      <m:e>
                        <m:r>
                          <a:rPr lang="en-US" sz="2000" b="0" i="1" smtClean="0">
                            <a:latin typeface="Cambria Math"/>
                          </a:rPr>
                          <m:t>𝑂</m:t>
                        </m:r>
                      </m:e>
                      <m:sub>
                        <m:r>
                          <a:rPr lang="en-US" sz="2000" b="0" i="1" smtClean="0">
                            <a:latin typeface="Cambria Math"/>
                          </a:rPr>
                          <m:t>(</m:t>
                        </m:r>
                        <m:r>
                          <a:rPr lang="en-US" sz="2000" b="0" i="1" smtClean="0">
                            <a:latin typeface="Cambria Math"/>
                          </a:rPr>
                          <m:t>𝑙</m:t>
                        </m:r>
                        <m:r>
                          <a:rPr lang="en-US" sz="2000" b="0" i="1" smtClean="0">
                            <a:latin typeface="Cambria Math"/>
                          </a:rPr>
                          <m:t>)</m:t>
                        </m:r>
                      </m:sub>
                    </m:sSub>
                  </m:oMath>
                </a14:m>
                <a:r>
                  <a:rPr lang="en-US" sz="2000" i="1" dirty="0" smtClean="0">
                    <a:latin typeface="Arial" pitchFamily="34" charset="0"/>
                    <a:cs typeface="Arial" pitchFamily="34" charset="0"/>
                  </a:rPr>
                  <a:t>+ energy</a:t>
                </a:r>
                <a:endParaRPr lang="en-US" sz="2000" i="1" dirty="0">
                  <a:latin typeface="Arial" pitchFamily="34" charset="0"/>
                  <a:cs typeface="Arial"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3886200" y="4707978"/>
                <a:ext cx="5026569" cy="469744"/>
              </a:xfrm>
              <a:prstGeom prst="rect">
                <a:avLst/>
              </a:prstGeom>
              <a:blipFill rotWithShape="1">
                <a:blip r:embed="rId2" cstate="print"/>
                <a:stretch>
                  <a:fillRect t="-6494" r="-364" b="-10390"/>
                </a:stretch>
              </a:blipFill>
            </p:spPr>
            <p:txBody>
              <a:bodyPr/>
              <a:lstStyle/>
              <a:p>
                <a:r>
                  <a:rPr lang="en-US">
                    <a:noFill/>
                  </a:rPr>
                  <a:t> </a:t>
                </a:r>
              </a:p>
            </p:txBody>
          </p:sp>
        </mc:Fallback>
      </mc:AlternateContent>
      <p:sp>
        <p:nvSpPr>
          <p:cNvPr id="10" name="Rectangle 9"/>
          <p:cNvSpPr/>
          <p:nvPr/>
        </p:nvSpPr>
        <p:spPr>
          <a:xfrm>
            <a:off x="5257800" y="2397786"/>
            <a:ext cx="914400" cy="3307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 name="Rectangle 4"/>
              <p:cNvSpPr/>
              <p:nvPr/>
            </p:nvSpPr>
            <p:spPr>
              <a:xfrm>
                <a:off x="3970020" y="2381898"/>
                <a:ext cx="4246162" cy="46974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a:latin typeface="Cambria Math"/>
                        </a:rPr>
                        <m:t>2</m:t>
                      </m:r>
                      <m:sSub>
                        <m:sSubPr>
                          <m:ctrlPr>
                            <a:rPr lang="en-US" sz="2000" i="1">
                              <a:latin typeface="Cambria Math"/>
                            </a:rPr>
                          </m:ctrlPr>
                        </m:sSubPr>
                        <m:e>
                          <m:sSub>
                            <m:sSubPr>
                              <m:ctrlPr>
                                <a:rPr lang="en-US" sz="2000" i="1">
                                  <a:latin typeface="Cambria Math"/>
                                </a:rPr>
                              </m:ctrlPr>
                            </m:sSubPr>
                            <m:e>
                              <m:r>
                                <a:rPr lang="en-US" sz="2000" i="1">
                                  <a:latin typeface="Cambria Math"/>
                                </a:rPr>
                                <m:t>𝐻</m:t>
                              </m:r>
                            </m:e>
                            <m:sub>
                              <m:r>
                                <a:rPr lang="en-US" sz="2000" i="1">
                                  <a:latin typeface="Cambria Math"/>
                                </a:rPr>
                                <m:t>2</m:t>
                              </m:r>
                            </m:sub>
                          </m:sSub>
                          <m:r>
                            <a:rPr lang="en-US" sz="2000" i="1">
                              <a:latin typeface="Cambria Math"/>
                            </a:rPr>
                            <m:t>𝑂</m:t>
                          </m:r>
                        </m:e>
                        <m:sub>
                          <m:r>
                            <a:rPr lang="en-US" sz="2000" i="1">
                              <a:latin typeface="Cambria Math"/>
                            </a:rPr>
                            <m:t>(</m:t>
                          </m:r>
                          <m:r>
                            <a:rPr lang="en-US" sz="2000" i="1">
                              <a:latin typeface="Cambria Math"/>
                            </a:rPr>
                            <m:t>𝑙</m:t>
                          </m:r>
                          <m:r>
                            <a:rPr lang="en-US" sz="2000" i="1">
                              <a:latin typeface="Cambria Math"/>
                            </a:rPr>
                            <m:t>)</m:t>
                          </m:r>
                        </m:sub>
                      </m:sSub>
                      <m:r>
                        <a:rPr lang="en-US" sz="2000" i="1">
                          <a:latin typeface="Cambria Math"/>
                        </a:rPr>
                        <m:t>+</m:t>
                      </m:r>
                      <m:r>
                        <a:rPr lang="en-US" sz="2000" b="1" i="1">
                          <a:latin typeface="Cambria Math"/>
                        </a:rPr>
                        <m:t>𝒆𝒏𝒆𝒓𝒈𝒚</m:t>
                      </m:r>
                      <m:r>
                        <a:rPr lang="en-US" sz="2000" i="1">
                          <a:latin typeface="Cambria Math"/>
                        </a:rPr>
                        <m:t>→2</m:t>
                      </m:r>
                      <m:sSub>
                        <m:sSubPr>
                          <m:ctrlPr>
                            <a:rPr lang="en-US" sz="2000" i="1">
                              <a:latin typeface="Cambria Math"/>
                            </a:rPr>
                          </m:ctrlPr>
                        </m:sSubPr>
                        <m:e>
                          <m:r>
                            <a:rPr lang="en-US" sz="2000" i="1">
                              <a:latin typeface="Cambria Math"/>
                            </a:rPr>
                            <m:t>𝐻</m:t>
                          </m:r>
                        </m:e>
                        <m:sub>
                          <m:r>
                            <a:rPr lang="en-US" sz="2000" i="1">
                              <a:latin typeface="Cambria Math"/>
                            </a:rPr>
                            <m:t>2(</m:t>
                          </m:r>
                          <m:r>
                            <a:rPr lang="en-US" sz="2000" i="1">
                              <a:latin typeface="Cambria Math"/>
                            </a:rPr>
                            <m:t>𝑔</m:t>
                          </m:r>
                          <m:r>
                            <a:rPr lang="en-US" sz="2000" i="1">
                              <a:latin typeface="Cambria Math"/>
                            </a:rPr>
                            <m:t>)</m:t>
                          </m:r>
                        </m:sub>
                      </m:sSub>
                      <m:r>
                        <a:rPr lang="en-US" sz="2000" i="1">
                          <a:latin typeface="Cambria Math"/>
                        </a:rPr>
                        <m:t>+</m:t>
                      </m:r>
                      <m:sSub>
                        <m:sSubPr>
                          <m:ctrlPr>
                            <a:rPr lang="en-US" sz="2000" i="1">
                              <a:latin typeface="Cambria Math"/>
                            </a:rPr>
                          </m:ctrlPr>
                        </m:sSubPr>
                        <m:e>
                          <m:r>
                            <a:rPr lang="en-US" sz="2000" i="1">
                              <a:latin typeface="Cambria Math"/>
                            </a:rPr>
                            <m:t>𝑂</m:t>
                          </m:r>
                        </m:e>
                        <m:sub>
                          <m:r>
                            <a:rPr lang="en-US" sz="2000" i="1">
                              <a:latin typeface="Cambria Math"/>
                            </a:rPr>
                            <m:t>2(</m:t>
                          </m:r>
                          <m:r>
                            <a:rPr lang="en-US" sz="2000" i="1">
                              <a:latin typeface="Cambria Math"/>
                            </a:rPr>
                            <m:t>𝑔</m:t>
                          </m:r>
                          <m:r>
                            <a:rPr lang="en-US" sz="2000" i="1">
                              <a:latin typeface="Cambria Math"/>
                            </a:rPr>
                            <m:t>)</m:t>
                          </m:r>
                        </m:sub>
                      </m:sSub>
                    </m:oMath>
                  </m:oMathPara>
                </a14:m>
                <a:endParaRPr lang="en-US" sz="2000" dirty="0"/>
              </a:p>
            </p:txBody>
          </p:sp>
        </mc:Choice>
        <mc:Fallback xmlns="">
          <p:sp>
            <p:nvSpPr>
              <p:cNvPr id="5" name="Rectangle 4"/>
              <p:cNvSpPr>
                <a:spLocks noRot="1" noChangeAspect="1" noMove="1" noResize="1" noEditPoints="1" noAdjustHandles="1" noChangeArrowheads="1" noChangeShapeType="1" noTextEdit="1"/>
              </p:cNvSpPr>
              <p:nvPr/>
            </p:nvSpPr>
            <p:spPr>
              <a:xfrm>
                <a:off x="3970020" y="2381898"/>
                <a:ext cx="4246162" cy="469744"/>
              </a:xfrm>
              <a:prstGeom prst="rect">
                <a:avLst/>
              </a:prstGeom>
              <a:blipFill rotWithShape="1">
                <a:blip r:embed="rId3" cstate="print"/>
                <a:stretch>
                  <a:fillRect b="-10390"/>
                </a:stretch>
              </a:blipFill>
            </p:spPr>
            <p:txBody>
              <a:bodyPr/>
              <a:lstStyle/>
              <a:p>
                <a:r>
                  <a:rPr lang="en-US">
                    <a:noFill/>
                  </a:rPr>
                  <a:t> </a:t>
                </a:r>
              </a:p>
            </p:txBody>
          </p:sp>
        </mc:Fallback>
      </mc:AlternateContent>
      <p:sp>
        <p:nvSpPr>
          <p:cNvPr id="9" name="Rectangle 8"/>
          <p:cNvSpPr/>
          <p:nvPr/>
        </p:nvSpPr>
        <p:spPr>
          <a:xfrm>
            <a:off x="2286000" y="1710898"/>
            <a:ext cx="1143000" cy="415499"/>
          </a:xfrm>
          <a:prstGeom prst="rect">
            <a:avLst/>
          </a:prstGeom>
          <a:solidFill>
            <a:schemeClr val="tx2">
              <a:lumMod val="40000"/>
              <a:lumOff val="6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57200" y="1710898"/>
            <a:ext cx="1447800" cy="41549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381000"/>
            <a:ext cx="8229600" cy="990600"/>
          </a:xfrm>
        </p:spPr>
        <p:txBody>
          <a:bodyPr/>
          <a:lstStyle/>
          <a:p>
            <a:r>
              <a:rPr lang="en-US" dirty="0" smtClean="0"/>
              <a:t>Energy</a:t>
            </a:r>
            <a:endParaRPr lang="en-US" dirty="0"/>
          </a:p>
        </p:txBody>
      </p:sp>
      <p:sp>
        <p:nvSpPr>
          <p:cNvPr id="3" name="TextBox 2"/>
          <p:cNvSpPr txBox="1"/>
          <p:nvPr/>
        </p:nvSpPr>
        <p:spPr>
          <a:xfrm>
            <a:off x="457200" y="1295400"/>
            <a:ext cx="8001000" cy="830997"/>
          </a:xfrm>
          <a:prstGeom prst="rect">
            <a:avLst/>
          </a:prstGeom>
          <a:noFill/>
        </p:spPr>
        <p:txBody>
          <a:bodyPr wrap="square" rtlCol="0">
            <a:spAutoFit/>
          </a:bodyPr>
          <a:lstStyle/>
          <a:p>
            <a:r>
              <a:rPr lang="en-US" sz="2400" dirty="0" smtClean="0"/>
              <a:t>When chemical reactions take place, energy is either absorbed or released in the process</a:t>
            </a:r>
            <a:endParaRPr lang="en-US" sz="2400" dirty="0"/>
          </a:p>
        </p:txBody>
      </p:sp>
      <p:sp>
        <p:nvSpPr>
          <p:cNvPr id="4" name="TextBox 3"/>
          <p:cNvSpPr txBox="1"/>
          <p:nvPr/>
        </p:nvSpPr>
        <p:spPr>
          <a:xfrm>
            <a:off x="381000" y="2381898"/>
            <a:ext cx="3653790" cy="461665"/>
          </a:xfrm>
          <a:prstGeom prst="rect">
            <a:avLst/>
          </a:prstGeom>
          <a:noFill/>
        </p:spPr>
        <p:txBody>
          <a:bodyPr wrap="square" rtlCol="0">
            <a:spAutoFit/>
          </a:bodyPr>
          <a:lstStyle/>
          <a:p>
            <a:r>
              <a:rPr lang="en-US" sz="2400" dirty="0" smtClean="0"/>
              <a:t>An endothermic reaction</a:t>
            </a:r>
            <a:endParaRPr lang="en-US" sz="2400" dirty="0"/>
          </a:p>
        </p:txBody>
      </p:sp>
      <p:sp>
        <p:nvSpPr>
          <p:cNvPr id="6" name="TextBox 5"/>
          <p:cNvSpPr txBox="1"/>
          <p:nvPr/>
        </p:nvSpPr>
        <p:spPr>
          <a:xfrm>
            <a:off x="381000" y="4716057"/>
            <a:ext cx="3589020" cy="461665"/>
          </a:xfrm>
          <a:prstGeom prst="rect">
            <a:avLst/>
          </a:prstGeom>
          <a:noFill/>
        </p:spPr>
        <p:txBody>
          <a:bodyPr wrap="square" rtlCol="0">
            <a:spAutoFit/>
          </a:bodyPr>
          <a:lstStyle/>
          <a:p>
            <a:r>
              <a:rPr lang="en-US" sz="2400" dirty="0" smtClean="0"/>
              <a:t>An exothermic reaction</a:t>
            </a:r>
            <a:endParaRPr lang="en-US" sz="2400" dirty="0"/>
          </a:p>
        </p:txBody>
      </p:sp>
      <p:pic>
        <p:nvPicPr>
          <p:cNvPr id="5122" name="Picture 2" descr="https://encrypted-tbn3.gstatic.com/images?q=tbn:ANd9GcTzR1XQb49qPFjFAJlbcHqxaAAYDGfrn__R6KS-PHeqJHBcgsuKrA">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76600" y="3080134"/>
            <a:ext cx="2133600" cy="14224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henchemistsattack.com/wp-content/uploads/2008/08/albr_still_3.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76600" y="5293542"/>
            <a:ext cx="2057400" cy="1448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0412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12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animBg="1"/>
      <p:bldP spid="10" grpId="0" animBg="1"/>
      <p:bldP spid="5" grpId="0" animBg="1"/>
      <p:bldP spid="9" grpId="0" animBg="1"/>
      <p:bldP spid="8" grpId="0" animBg="1"/>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a:t>
            </a:r>
            <a:r>
              <a:rPr lang="en-US" dirty="0" smtClean="0"/>
              <a:t>up</a:t>
            </a:r>
            <a:endParaRPr lang="en-US" dirty="0"/>
          </a:p>
        </p:txBody>
      </p:sp>
      <p:sp>
        <p:nvSpPr>
          <p:cNvPr id="3" name="TextBox 2"/>
          <p:cNvSpPr txBox="1"/>
          <p:nvPr/>
        </p:nvSpPr>
        <p:spPr>
          <a:xfrm>
            <a:off x="474185" y="1595735"/>
            <a:ext cx="7122270" cy="1415772"/>
          </a:xfrm>
          <a:prstGeom prst="rect">
            <a:avLst/>
          </a:prstGeom>
          <a:noFill/>
        </p:spPr>
        <p:txBody>
          <a:bodyPr wrap="none" rtlCol="0">
            <a:spAutoFit/>
          </a:bodyPr>
          <a:lstStyle/>
          <a:p>
            <a:pPr algn="ctr"/>
            <a:r>
              <a:rPr lang="en-US" sz="2400" dirty="0" smtClean="0"/>
              <a:t>Watch the following video to complete the warm up</a:t>
            </a:r>
          </a:p>
          <a:p>
            <a:pPr algn="ctr"/>
            <a:endParaRPr lang="en-US" sz="2400" dirty="0" smtClean="0"/>
          </a:p>
          <a:p>
            <a:pPr algn="ctr"/>
            <a:r>
              <a:rPr lang="en-US" sz="2000" dirty="0">
                <a:hlinkClick r:id="rId3"/>
              </a:rPr>
              <a:t>http://</a:t>
            </a:r>
            <a:r>
              <a:rPr lang="en-US" sz="2000" dirty="0" smtClean="0">
                <a:hlinkClick r:id="rId3"/>
              </a:rPr>
              <a:t>www.youtube.com/watch?v=R6bBs2D0cpA</a:t>
            </a:r>
            <a:endParaRPr lang="en-US" sz="2000" dirty="0" smtClean="0"/>
          </a:p>
          <a:p>
            <a:pPr algn="ctr"/>
            <a:endParaRPr lang="en-US" dirty="0"/>
          </a:p>
        </p:txBody>
      </p:sp>
      <p:sp>
        <p:nvSpPr>
          <p:cNvPr id="4" name="TextBox 3"/>
          <p:cNvSpPr txBox="1"/>
          <p:nvPr/>
        </p:nvSpPr>
        <p:spPr>
          <a:xfrm>
            <a:off x="26670" y="3135125"/>
            <a:ext cx="9220200" cy="400110"/>
          </a:xfrm>
          <a:prstGeom prst="rect">
            <a:avLst/>
          </a:prstGeom>
          <a:noFill/>
        </p:spPr>
        <p:txBody>
          <a:bodyPr wrap="square" rtlCol="0">
            <a:spAutoFit/>
          </a:bodyPr>
          <a:lstStyle/>
          <a:p>
            <a:r>
              <a:rPr lang="en-US" sz="2000" dirty="0" smtClean="0"/>
              <a:t>Write the following chemical equation for the reaction that occurred in the video:</a:t>
            </a:r>
            <a:endParaRPr lang="en-US" sz="2000" dirty="0"/>
          </a:p>
        </p:txBody>
      </p:sp>
      <p:sp>
        <p:nvSpPr>
          <p:cNvPr id="5" name="TextBox 4"/>
          <p:cNvSpPr txBox="1"/>
          <p:nvPr/>
        </p:nvSpPr>
        <p:spPr>
          <a:xfrm>
            <a:off x="2019382" y="3600510"/>
            <a:ext cx="5323893" cy="461665"/>
          </a:xfrm>
          <a:prstGeom prst="rect">
            <a:avLst/>
          </a:prstGeom>
          <a:noFill/>
        </p:spPr>
        <p:txBody>
          <a:bodyPr wrap="none" rtlCol="0">
            <a:spAutoFit/>
          </a:bodyPr>
          <a:lstStyle/>
          <a:p>
            <a:r>
              <a:rPr lang="en-US" sz="2400" dirty="0" smtClean="0"/>
              <a:t>Aluminum + iodine = aluminum iodide</a:t>
            </a:r>
            <a:endParaRPr lang="en-US" sz="2400" dirty="0"/>
          </a:p>
        </p:txBody>
      </p:sp>
      <p:sp>
        <p:nvSpPr>
          <p:cNvPr id="6" name="TextBox 5"/>
          <p:cNvSpPr txBox="1"/>
          <p:nvPr/>
        </p:nvSpPr>
        <p:spPr>
          <a:xfrm>
            <a:off x="1294730" y="4495800"/>
            <a:ext cx="6301725" cy="1754326"/>
          </a:xfrm>
          <a:prstGeom prst="rect">
            <a:avLst/>
          </a:prstGeom>
          <a:noFill/>
        </p:spPr>
        <p:txBody>
          <a:bodyPr wrap="none" rtlCol="0">
            <a:spAutoFit/>
          </a:bodyPr>
          <a:lstStyle/>
          <a:p>
            <a:r>
              <a:rPr lang="en-US" dirty="0" smtClean="0"/>
              <a:t>You should be able to answer the following questions:</a:t>
            </a:r>
          </a:p>
          <a:p>
            <a:endParaRPr lang="en-US" dirty="0" smtClean="0"/>
          </a:p>
          <a:p>
            <a:r>
              <a:rPr lang="en-US" dirty="0" smtClean="0"/>
              <a:t>What are the reactants?</a:t>
            </a:r>
          </a:p>
          <a:p>
            <a:r>
              <a:rPr lang="en-US" dirty="0" smtClean="0"/>
              <a:t>What are the products?</a:t>
            </a:r>
          </a:p>
          <a:p>
            <a:r>
              <a:rPr lang="en-US" dirty="0" smtClean="0"/>
              <a:t>What was the indication that a chemical change took place?</a:t>
            </a:r>
          </a:p>
          <a:p>
            <a:r>
              <a:rPr lang="en-US" dirty="0" smtClean="0"/>
              <a:t>Was this an endotherm or exothermic reaction?</a:t>
            </a:r>
            <a:endParaRPr lang="en-US" dirty="0"/>
          </a:p>
        </p:txBody>
      </p:sp>
    </p:spTree>
    <p:extLst>
      <p:ext uri="{BB962C8B-B14F-4D97-AF65-F5344CB8AC3E}">
        <p14:creationId xmlns:p14="http://schemas.microsoft.com/office/powerpoint/2010/main" val="19384813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0050"/>
            <a:ext cx="8229600" cy="990600"/>
          </a:xfrm>
        </p:spPr>
        <p:txBody>
          <a:bodyPr/>
          <a:lstStyle/>
          <a:p>
            <a:r>
              <a:rPr lang="en-US" dirty="0" smtClean="0"/>
              <a:t>Physical States of Elements</a:t>
            </a:r>
            <a:endParaRPr lang="en-US" dirty="0"/>
          </a:p>
        </p:txBody>
      </p:sp>
      <p:sp>
        <p:nvSpPr>
          <p:cNvPr id="3" name="TextBox 2"/>
          <p:cNvSpPr txBox="1"/>
          <p:nvPr/>
        </p:nvSpPr>
        <p:spPr>
          <a:xfrm>
            <a:off x="167639" y="1371600"/>
            <a:ext cx="7086600" cy="2062103"/>
          </a:xfrm>
          <a:prstGeom prst="rect">
            <a:avLst/>
          </a:prstGeom>
          <a:noFill/>
        </p:spPr>
        <p:txBody>
          <a:bodyPr wrap="square" rtlCol="0">
            <a:spAutoFit/>
          </a:bodyPr>
          <a:lstStyle/>
          <a:p>
            <a:r>
              <a:rPr lang="en-US" sz="2800" dirty="0" smtClean="0"/>
              <a:t>Metals</a:t>
            </a:r>
          </a:p>
          <a:p>
            <a:pPr marL="285750" indent="-285750">
              <a:buFont typeface="Courier New" pitchFamily="49" charset="0"/>
              <a:buChar char="o"/>
            </a:pPr>
            <a:r>
              <a:rPr lang="en-US" sz="2000" dirty="0" smtClean="0"/>
              <a:t>Metals are always represented by their symbols from the periodic table, with no subscripts</a:t>
            </a:r>
          </a:p>
          <a:p>
            <a:endParaRPr lang="en-US" sz="2000" dirty="0" smtClean="0"/>
          </a:p>
          <a:p>
            <a:pPr marL="285750" indent="-285750">
              <a:buFont typeface="Courier New" pitchFamily="49" charset="0"/>
              <a:buChar char="o"/>
            </a:pPr>
            <a:r>
              <a:rPr lang="en-US" sz="2000" dirty="0" smtClean="0"/>
              <a:t>All metals, with the exception of mercury are solid and will have an (s) following their symbols in an equation</a:t>
            </a:r>
          </a:p>
        </p:txBody>
      </p:sp>
      <p:pic>
        <p:nvPicPr>
          <p:cNvPr id="7170" name="Picture 2" descr="http://www.chemistry-reference.com/images/compound/copper.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54239" y="1745425"/>
            <a:ext cx="1751787" cy="1314451"/>
          </a:xfrm>
          <a:prstGeom prst="rect">
            <a:avLst/>
          </a:prstGeom>
          <a:noFill/>
          <a:ln w="28575">
            <a:solidFill>
              <a:schemeClr val="accent1">
                <a:lumMod val="75000"/>
              </a:schemeClr>
            </a:solidFill>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710626" y="3193225"/>
            <a:ext cx="1295400" cy="646331"/>
          </a:xfrm>
          <a:prstGeom prst="rect">
            <a:avLst/>
          </a:prstGeom>
          <a:noFill/>
        </p:spPr>
        <p:txBody>
          <a:bodyPr wrap="square" rtlCol="0">
            <a:spAutoFit/>
          </a:bodyPr>
          <a:lstStyle/>
          <a:p>
            <a:r>
              <a:rPr lang="en-US" sz="3600" dirty="0" smtClean="0"/>
              <a:t>Cu</a:t>
            </a:r>
            <a:r>
              <a:rPr lang="en-US" sz="3600" baseline="-25000" dirty="0" smtClean="0"/>
              <a:t>(s)</a:t>
            </a:r>
            <a:endParaRPr lang="en-US" sz="3600" baseline="-25000" dirty="0"/>
          </a:p>
        </p:txBody>
      </p:sp>
      <p:sp>
        <p:nvSpPr>
          <p:cNvPr id="6" name="TextBox 5"/>
          <p:cNvSpPr txBox="1"/>
          <p:nvPr/>
        </p:nvSpPr>
        <p:spPr>
          <a:xfrm>
            <a:off x="2941320" y="4488180"/>
            <a:ext cx="5867400" cy="1754326"/>
          </a:xfrm>
          <a:prstGeom prst="rect">
            <a:avLst/>
          </a:prstGeom>
          <a:noFill/>
        </p:spPr>
        <p:txBody>
          <a:bodyPr wrap="square" rtlCol="0">
            <a:spAutoFit/>
          </a:bodyPr>
          <a:lstStyle/>
          <a:p>
            <a:r>
              <a:rPr lang="en-US" sz="2800" dirty="0" smtClean="0"/>
              <a:t>Non-metals</a:t>
            </a:r>
          </a:p>
          <a:p>
            <a:pPr marL="285750" indent="-285750">
              <a:buFont typeface="Courier New" pitchFamily="49" charset="0"/>
              <a:buChar char="o"/>
            </a:pPr>
            <a:r>
              <a:rPr lang="en-US" sz="2000" dirty="0" smtClean="0"/>
              <a:t>Are often diatomic (</a:t>
            </a:r>
            <a:r>
              <a:rPr lang="en-US" sz="2000" dirty="0" err="1" smtClean="0"/>
              <a:t>Br,I,N,Cl,H,O,F</a:t>
            </a:r>
            <a:r>
              <a:rPr lang="en-US" sz="2000" dirty="0" smtClean="0"/>
              <a:t>) so they will have a subscript of 2.</a:t>
            </a:r>
          </a:p>
          <a:p>
            <a:pPr marL="285750" indent="-285750">
              <a:buFont typeface="Courier New" pitchFamily="49" charset="0"/>
              <a:buChar char="o"/>
            </a:pPr>
            <a:r>
              <a:rPr lang="en-US" sz="2000" dirty="0" smtClean="0"/>
              <a:t>Most of these diatomic elements will be a gas except iodine (s) and bromine (l)</a:t>
            </a:r>
          </a:p>
        </p:txBody>
      </p:sp>
      <p:pic>
        <p:nvPicPr>
          <p:cNvPr id="7172" name="Picture 4" descr="http://bchemistry0910.files.wordpress.com/2009/12/chlorine_gas.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98270" y="4679543"/>
            <a:ext cx="1272171" cy="1371600"/>
          </a:xfrm>
          <a:prstGeom prst="rect">
            <a:avLst/>
          </a:prstGeom>
          <a:noFill/>
          <a:ln w="28575">
            <a:solidFill>
              <a:schemeClr val="accent1">
                <a:lumMod val="75000"/>
              </a:schemeClr>
            </a:solidFill>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167639" y="5042177"/>
            <a:ext cx="1168910" cy="646331"/>
          </a:xfrm>
          <a:prstGeom prst="rect">
            <a:avLst/>
          </a:prstGeom>
        </p:spPr>
        <p:txBody>
          <a:bodyPr wrap="none">
            <a:spAutoFit/>
          </a:bodyPr>
          <a:lstStyle/>
          <a:p>
            <a:r>
              <a:rPr lang="en-US" sz="3600" dirty="0" smtClean="0"/>
              <a:t>Cl</a:t>
            </a:r>
            <a:r>
              <a:rPr lang="en-US" sz="3600" baseline="-25000" dirty="0" smtClean="0"/>
              <a:t>2(g)</a:t>
            </a:r>
            <a:endParaRPr lang="en-US" sz="3600" baseline="-25000" dirty="0"/>
          </a:p>
        </p:txBody>
      </p:sp>
    </p:spTree>
    <p:extLst>
      <p:ext uri="{BB962C8B-B14F-4D97-AF65-F5344CB8AC3E}">
        <p14:creationId xmlns:p14="http://schemas.microsoft.com/office/powerpoint/2010/main" val="22326791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2365</TotalTime>
  <Words>1544</Words>
  <Application>Microsoft Office PowerPoint</Application>
  <PresentationFormat>On-screen Show (4:3)</PresentationFormat>
  <Paragraphs>278</Paragraphs>
  <Slides>30</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Clarity</vt:lpstr>
      <vt:lpstr>Equation</vt:lpstr>
      <vt:lpstr>Chapter 6</vt:lpstr>
      <vt:lpstr>Warm-up</vt:lpstr>
      <vt:lpstr> Indications of a Chemical Change</vt:lpstr>
      <vt:lpstr>Parts of a Chemical Equation</vt:lpstr>
      <vt:lpstr>Writing Equations</vt:lpstr>
      <vt:lpstr>Practice Problems Use your ion tables</vt:lpstr>
      <vt:lpstr>Energy</vt:lpstr>
      <vt:lpstr>Warm up</vt:lpstr>
      <vt:lpstr>Physical States of Elements</vt:lpstr>
      <vt:lpstr>Physical States of Ionic Compounds</vt:lpstr>
      <vt:lpstr>More Practice Problems</vt:lpstr>
      <vt:lpstr>Warm-up</vt:lpstr>
      <vt:lpstr>Balancing Chemical Equations</vt:lpstr>
      <vt:lpstr>How to Balance a Chemical Equation</vt:lpstr>
      <vt:lpstr>Strategies for Balancing Chemical Equations</vt:lpstr>
      <vt:lpstr>Strategies Continued</vt:lpstr>
      <vt:lpstr>Strategies Continued</vt:lpstr>
      <vt:lpstr>Strategies Continued</vt:lpstr>
      <vt:lpstr>Things to Keep in Mind</vt:lpstr>
      <vt:lpstr>Comprehensive Practice Problem</vt:lpstr>
      <vt:lpstr>Warm-up</vt:lpstr>
      <vt:lpstr>Types of Chemical Reactions</vt:lpstr>
      <vt:lpstr>Types of Chemical Reactions –  5 General Formulas</vt:lpstr>
      <vt:lpstr>Reactions Cont.</vt:lpstr>
      <vt:lpstr>Practice Problems</vt:lpstr>
      <vt:lpstr>Warm-up</vt:lpstr>
      <vt:lpstr>Equilibrium http://www.youtube.com/watch?v=JsoawKguU6A</vt:lpstr>
      <vt:lpstr>Reaction Rate http://www.bing.com/videos/search?q=activation+energy+video&amp;mid=CC5874704F3D6F93469CCC5874704F3D6F93469C&amp;view=detail&amp;FORM=VIRE7</vt:lpstr>
      <vt:lpstr>Factors that Affect the Rate of a Reaction</vt:lpstr>
      <vt:lpstr>Factors that Affect the Rate of a Reaction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dc:title>
  <dc:creator>Dawn</dc:creator>
  <cp:lastModifiedBy>Dawn</cp:lastModifiedBy>
  <cp:revision>51</cp:revision>
  <dcterms:created xsi:type="dcterms:W3CDTF">2013-01-30T22:39:05Z</dcterms:created>
  <dcterms:modified xsi:type="dcterms:W3CDTF">2014-02-07T02:25:33Z</dcterms:modified>
</cp:coreProperties>
</file>